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618" r:id="rId3"/>
    <p:sldId id="257" r:id="rId4"/>
    <p:sldId id="629" r:id="rId5"/>
    <p:sldId id="428" r:id="rId6"/>
    <p:sldId id="611" r:id="rId7"/>
    <p:sldId id="619" r:id="rId8"/>
    <p:sldId id="551" r:id="rId9"/>
    <p:sldId id="552" r:id="rId10"/>
    <p:sldId id="553" r:id="rId11"/>
    <p:sldId id="554" r:id="rId12"/>
    <p:sldId id="481" r:id="rId13"/>
    <p:sldId id="526" r:id="rId14"/>
    <p:sldId id="579" r:id="rId15"/>
    <p:sldId id="626" r:id="rId16"/>
    <p:sldId id="627" r:id="rId17"/>
    <p:sldId id="380" r:id="rId18"/>
    <p:sldId id="258" r:id="rId19"/>
    <p:sldId id="628" r:id="rId20"/>
    <p:sldId id="620" r:id="rId21"/>
    <p:sldId id="621" r:id="rId22"/>
    <p:sldId id="630" r:id="rId23"/>
    <p:sldId id="631" r:id="rId24"/>
    <p:sldId id="6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05"/>
    <p:restoredTop sz="94647"/>
  </p:normalViewPr>
  <p:slideViewPr>
    <p:cSldViewPr snapToGrid="0" snapToObjects="1">
      <p:cViewPr varScale="1">
        <p:scale>
          <a:sx n="90" d="100"/>
          <a:sy n="90" d="100"/>
        </p:scale>
        <p:origin x="216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2F0DD-8C05-004F-932C-632CF38C4863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9F594-FBD9-BA49-9B49-2FC62CA70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00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06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we’ve now switched</a:t>
            </a:r>
            <a:r>
              <a:rPr lang="en-US" baseline="0" dirty="0"/>
              <a:t> to a more biologically realistic model and we see this same pattern repeated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18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 lets take a moment</a:t>
            </a:r>
            <a:r>
              <a:rPr lang="en-US" baseline="0" dirty="0"/>
              <a:t> to look at the patterns of chromosome number that we see across the tree of life.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218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 lets take a moment</a:t>
            </a:r>
            <a:r>
              <a:rPr lang="en-US" baseline="0" dirty="0"/>
              <a:t> to look at the patterns of chromosome number that we see across the tree of life.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77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 lets take a moment</a:t>
            </a:r>
            <a:r>
              <a:rPr lang="en-US" baseline="0" dirty="0"/>
              <a:t> to look at the patterns of chromosome number that we see across the tree of life.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28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want to do for a few</a:t>
            </a:r>
            <a:r>
              <a:rPr lang="en-US" baseline="0" dirty="0"/>
              <a:t> minutes though is show you some other empirical observations that I think make it quite obvious what is missing from this canonical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370E6-40FE-B44C-A675-805DD590965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25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8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less pop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370E6-40FE-B44C-A675-805DD590965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98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less pop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370E6-40FE-B44C-A675-805DD59096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88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the first</a:t>
            </a:r>
            <a:r>
              <a:rPr lang="en-US" baseline="0" dirty="0"/>
              <a:t> step in doing this then is to collect a bunch of data on chromosome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370E6-40FE-B44C-A675-805DD590965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29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 look</a:t>
            </a:r>
            <a:r>
              <a:rPr lang="en-US" baseline="0" dirty="0"/>
              <a:t> at what happens when we apply this to some clades in our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7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</a:t>
            </a:r>
            <a:r>
              <a:rPr lang="en-US" baseline="0" dirty="0"/>
              <a:t> compare the rates in each of these genera with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5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the heck is going on with calathus</a:t>
            </a:r>
            <a:r>
              <a:rPr lang="en-US" baseline="0" dirty="0"/>
              <a:t> this could be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07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this is great this is a nice example</a:t>
            </a:r>
            <a:r>
              <a:rPr lang="en-US" baseline="0" dirty="0"/>
              <a:t> of looking across a large phylogeny and seeing the same affect again and again lets dive in though and look at a much larger slice of one part of the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49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arrows</a:t>
            </a:r>
            <a:r>
              <a:rPr lang="en-US" baseline="0" dirty="0"/>
              <a:t> so match next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02262-9896-C94B-889D-5A445DABF30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F756-3550-BB49-9E17-48AB3B0D1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51C59-3984-0544-842C-284229ED3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C09A1-98AC-EC41-AE12-9F913ED3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EAD9-D766-DA4F-AA75-CF364E2DAD16}" type="datetime1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7DCFA-4904-4C4B-B6E7-BD57C5925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54826-3D9E-754C-8585-23A9FF81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1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BE57-6EDE-B349-9B54-BFEF5651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21F7F-2BA3-594C-8E9C-2C2600E11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22FAE-913A-B042-910F-D276E6FAA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2EE82-F52E-B344-9AD9-9AD02BFEF521}" type="datetime1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CB42B-A831-B147-A0CD-3976C156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E6FF7-248A-2A4B-9106-63B4C37C2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49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D4679D-9B27-324A-B931-5FF174673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DC04B2-4F71-9B46-9A26-4CAE6F2C6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92173-6FF1-2046-B302-2E63925B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BC0C0-8D17-D84B-8EFE-EE0F23D1269F}" type="datetime1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69900-4403-2448-9CF0-FD7B988D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19C6F-44D3-3845-ACB0-0DA2CAED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53DD-E2C9-6542-B3A0-2041096E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FF687-5AE9-5F47-B7AC-A3F6155CD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C56CC-6629-234F-AB3F-FFCBECC3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CCE19-D40A-BD44-9EC8-994D60A51258}" type="datetime1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37F0B-B2BF-1E49-AD91-DF08C628F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08F92-DD4B-A942-8C9A-F9AFBE08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A265B-AAF8-9B41-9AFC-D11CB3A3C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770AF-6F0C-4545-9356-E0FA57EA3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61C52-3BB8-294C-B7B0-E6AA8C71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B3E94-88E7-224D-87A1-B96DA39CF872}" type="datetime1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C8C69-B202-F44F-80A3-08BC74FA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A9D46-014E-E54D-827B-D19448E9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6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78D0-EB90-0D4E-856B-8F42DF34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7356B-1548-424C-96AB-437A41248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08BB0-F058-0240-9112-7404B3090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DD4A3-FB96-6C49-8A68-401FD3F0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A0D59-F310-B245-A729-08A558D40E44}" type="datetime1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C0ACF-0084-7742-8203-3EB4F305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00A5E-C94C-FA44-98BB-029DE59B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5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CC5-8BFB-5045-B065-87ADA0D5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8EC52-7E7B-9D41-8813-0AD1897DA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13A62-3CF7-4A43-9E80-D5ED1D34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7E495-4117-9542-BA3E-69588FC1E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05059-FE24-5D4B-BA09-CF77F2305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941EE-04AA-4249-B285-F7312F04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FA8A-8B87-7648-BF41-4005010BEE7A}" type="datetime1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2C362-C3EE-A745-8BE2-85CF8F9F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489121-C8AB-F94C-8094-D9BB660E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4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7219-7A20-644B-B571-431A84AF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345BA5-54AF-1D4E-A464-603299FE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A49C-6055-F548-B356-A5E8F47C4F4E}" type="datetime1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ADC36-19BE-BC44-A3F6-B38514A1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0E908-72FA-DE47-96F4-734CECBA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7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BA408-E85D-0F4D-9AF6-F8ABAD23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63FA-322C-6342-BF71-1255A78BEE3E}" type="datetime1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7870B-3E5D-114B-B3CA-F770AD53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67262-9210-B845-9C50-718012D9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7E01-4F5E-024F-94C8-6351BA72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0D73B-B9A8-F343-8B62-1A996CCD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20CBB-4A86-9C4B-BC65-4F22A8EEA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E33F1-7510-D04F-937A-6C32D275E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02DB7-7CFA-D848-8A24-ADC2FBB963B1}" type="datetime1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1AB68-CA1B-B349-8CD3-363A35A6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9A0E7-EC84-E248-ABCB-7C22AF5C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2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F6C0-92BA-BA42-9CD2-1C753B512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40F63-AD92-8748-9D25-D2B2C772F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EA433-AD31-9B4C-B48B-B56994E2E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595C3-89BA-274E-8353-F61C94430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587BF-2FF3-214F-9FD5-75FA908C6B35}" type="datetime1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0FB75-5C66-B947-BE89-C4CCDFAD8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632C8-9E68-984C-AE12-B6F59385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6998FC-6068-9946-9084-0D482C4D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97FB2-0513-F14D-93CB-486D42C32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FFF89-2824-3947-B0B6-807593FF7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0308E-0A7C-F845-A439-83F5AA670BAE}" type="datetime1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5E172-5319-2E41-8A24-FD80018C0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ABF95-F103-9546-B5C7-0F3B29D7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0BC65-F497-FD44-8E7A-0FF921DAC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0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vobir.shinyapps.io/wf_model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97DD-A6FC-8546-8B86-57A467FE69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Population Size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81FF9-C353-7841-BA64-940A82EF2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Heath Blackmon</a:t>
            </a:r>
          </a:p>
          <a:p>
            <a:r>
              <a:rPr lang="en-US" dirty="0"/>
              <a:t>Guest Lecture - Population Genetics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25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Rplot0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52862" r="19607" b="6300"/>
          <a:stretch/>
        </p:blipFill>
        <p:spPr>
          <a:xfrm>
            <a:off x="1868532" y="985611"/>
            <a:ext cx="6943532" cy="47986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Chromosome number evolves faster in clades with small N</a:t>
            </a:r>
            <a:r>
              <a:rPr lang="en-US" sz="2700" baseline="-25000" dirty="0">
                <a:solidFill>
                  <a:schemeClr val="bg1"/>
                </a:solidFill>
                <a:latin typeface="Helvetica"/>
                <a:cs typeface="Helvetica"/>
              </a:rPr>
              <a:t>e</a:t>
            </a:r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  </a:t>
            </a:r>
          </a:p>
        </p:txBody>
      </p:sp>
      <p:sp>
        <p:nvSpPr>
          <p:cNvPr id="3" name="Rectangle 2"/>
          <p:cNvSpPr/>
          <p:nvPr/>
        </p:nvSpPr>
        <p:spPr>
          <a:xfrm>
            <a:off x="2932545" y="1714119"/>
            <a:ext cx="2961788" cy="26500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935842" y="891291"/>
            <a:ext cx="1892409" cy="2185214"/>
            <a:chOff x="7573477" y="1296543"/>
            <a:chExt cx="1892409" cy="2185214"/>
          </a:xfrm>
        </p:grpSpPr>
        <p:sp>
          <p:nvSpPr>
            <p:cNvPr id="2" name="TextBox 1"/>
            <p:cNvSpPr txBox="1"/>
            <p:nvPr/>
          </p:nvSpPr>
          <p:spPr>
            <a:xfrm>
              <a:off x="7573477" y="1296543"/>
              <a:ext cx="157052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600" dirty="0"/>
                <a:t> </a:t>
              </a:r>
              <a:endParaRPr lang="en-US" sz="1600" baseline="-25000" dirty="0"/>
            </a:p>
            <a:p>
              <a:r>
                <a:rPr lang="en-US" sz="4000" b="1" dirty="0">
                  <a:solidFill>
                    <a:srgbClr val="660066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600" b="1" dirty="0">
                  <a:solidFill>
                    <a:srgbClr val="FF0000"/>
                  </a:solidFill>
                  <a:latin typeface="+mj-lt"/>
                  <a:ea typeface="Wingdings"/>
                  <a:cs typeface="Wingdings"/>
                  <a:sym typeface="Wingdings"/>
                </a:rPr>
                <a:t> </a:t>
              </a:r>
              <a:endParaRPr lang="en-US" sz="1600" baseline="-25000" dirty="0"/>
            </a:p>
            <a:p>
              <a:r>
                <a:rPr lang="en-US" sz="4000" b="1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1600" baseline="-25000" dirty="0"/>
            </a:p>
            <a:p>
              <a:endParaRPr lang="en-US" baseline="-25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95363" y="1460133"/>
              <a:ext cx="157052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N</a:t>
              </a:r>
              <a:r>
                <a:rPr lang="en-US" baseline="-25000" dirty="0"/>
                <a:t>e</a:t>
              </a:r>
            </a:p>
            <a:p>
              <a:endParaRPr lang="en-US" sz="1600" baseline="-25000" dirty="0"/>
            </a:p>
            <a:p>
              <a:endParaRPr lang="en-US" baseline="-25000" dirty="0"/>
            </a:p>
            <a:p>
              <a:r>
                <a:rPr lang="en-US" dirty="0"/>
                <a:t>Medium N</a:t>
              </a:r>
              <a:r>
                <a:rPr lang="en-US" baseline="-25000" dirty="0"/>
                <a:t>e</a:t>
              </a:r>
            </a:p>
            <a:p>
              <a:endParaRPr lang="en-US" sz="1400" baseline="-25000" dirty="0"/>
            </a:p>
            <a:p>
              <a:endParaRPr lang="en-US" baseline="-25000" dirty="0"/>
            </a:p>
            <a:p>
              <a:r>
                <a:rPr lang="en-US" dirty="0"/>
                <a:t>High N</a:t>
              </a:r>
              <a:r>
                <a:rPr lang="en-US" baseline="-25000" dirty="0"/>
                <a:t>e</a:t>
              </a:r>
            </a:p>
            <a:p>
              <a:endParaRPr lang="en-US" baseline="-25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49821" y="1379693"/>
            <a:ext cx="2124942" cy="2961398"/>
            <a:chOff x="4560456" y="1379693"/>
            <a:chExt cx="2277342" cy="2961398"/>
          </a:xfrm>
        </p:grpSpPr>
        <p:sp>
          <p:nvSpPr>
            <p:cNvPr id="8" name="Rectangle 7"/>
            <p:cNvSpPr/>
            <p:nvPr/>
          </p:nvSpPr>
          <p:spPr>
            <a:xfrm>
              <a:off x="4560456" y="1587123"/>
              <a:ext cx="2124942" cy="275396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03818" y="1379693"/>
              <a:ext cx="533980" cy="71965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2932546" y="5784275"/>
            <a:ext cx="493407" cy="141037"/>
          </a:xfrm>
          <a:prstGeom prst="rect">
            <a:avLst/>
          </a:prstGeom>
          <a:solidFill>
            <a:srgbClr val="1501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25952" y="5784275"/>
            <a:ext cx="755904" cy="14103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81856" y="5784275"/>
            <a:ext cx="1597152" cy="14103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44768" y="5784275"/>
            <a:ext cx="1146048" cy="141037"/>
          </a:xfrm>
          <a:prstGeom prst="rect">
            <a:avLst/>
          </a:prstGeom>
          <a:solidFill>
            <a:srgbClr val="1501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7290816" y="5784275"/>
            <a:ext cx="365760" cy="14103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7654610" y="5784275"/>
            <a:ext cx="365760" cy="14103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94822" y="2107557"/>
            <a:ext cx="421587" cy="2972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94821" y="4929511"/>
            <a:ext cx="421588" cy="2972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Species isolated as small populations change the most</a:t>
            </a:r>
          </a:p>
        </p:txBody>
      </p:sp>
      <p:pic>
        <p:nvPicPr>
          <p:cNvPr id="5" name="Picture 4" descr="Rplot34.eps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0" t="15630" r="45130" b="20169"/>
          <a:stretch/>
        </p:blipFill>
        <p:spPr>
          <a:xfrm>
            <a:off x="1821257" y="1759534"/>
            <a:ext cx="3795153" cy="4289198"/>
          </a:xfrm>
          <a:prstGeom prst="rect">
            <a:avLst/>
          </a:prstGeom>
        </p:spPr>
      </p:pic>
      <p:pic>
        <p:nvPicPr>
          <p:cNvPr id="2" name="Picture 1" descr="Screen Shot 2017-01-22 at 4.32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70552" y="1986256"/>
            <a:ext cx="1191687" cy="699971"/>
          </a:xfrm>
          <a:prstGeom prst="rect">
            <a:avLst/>
          </a:prstGeom>
        </p:spPr>
      </p:pic>
      <p:pic>
        <p:nvPicPr>
          <p:cNvPr id="4" name="Picture 3" descr="Screen Shot 2017-01-22 at 4.33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9539" y="4680428"/>
            <a:ext cx="1454051" cy="82031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72509" y="1103204"/>
            <a:ext cx="4990777" cy="4945529"/>
            <a:chOff x="4048508" y="1103203"/>
            <a:chExt cx="4990777" cy="4945529"/>
          </a:xfrm>
        </p:grpSpPr>
        <p:pic>
          <p:nvPicPr>
            <p:cNvPr id="3" name="Picture 2" descr="Screen Shot 2014-03-26 at 9.02.06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262"/>
            <a:stretch/>
          </p:blipFill>
          <p:spPr>
            <a:xfrm>
              <a:off x="4092368" y="1103203"/>
              <a:ext cx="4946917" cy="4945529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092409" y="2283185"/>
              <a:ext cx="995101" cy="2729473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048508" y="5090583"/>
              <a:ext cx="987862" cy="4673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12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Screen Shot 2017-01-22 at 5.40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91" y="762300"/>
            <a:ext cx="3010703" cy="5939480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Wingless species have higher rates of evolution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A541A-7646-C745-B121-75A1245CFB6B}"/>
              </a:ext>
            </a:extLst>
          </p:cNvPr>
          <p:cNvSpPr txBox="1"/>
          <p:nvPr/>
        </p:nvSpPr>
        <p:spPr>
          <a:xfrm>
            <a:off x="5534527" y="3270375"/>
            <a:ext cx="5768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Which group do we expect to evolve faster?</a:t>
            </a:r>
          </a:p>
        </p:txBody>
      </p:sp>
    </p:spTree>
    <p:extLst>
      <p:ext uri="{BB962C8B-B14F-4D97-AF65-F5344CB8AC3E}">
        <p14:creationId xmlns:p14="http://schemas.microsoft.com/office/powerpoint/2010/main" val="24468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29013" y="3705976"/>
            <a:ext cx="8314696" cy="1422679"/>
            <a:chOff x="1342645" y="2046350"/>
            <a:chExt cx="7530735" cy="1288540"/>
          </a:xfrm>
        </p:grpSpPr>
        <p:pic>
          <p:nvPicPr>
            <p:cNvPr id="8" name="Picture 7" descr="Screen Shot 2017-01-23 at 11.29.4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645" y="2046350"/>
              <a:ext cx="2146512" cy="1288540"/>
            </a:xfrm>
            <a:prstGeom prst="rect">
              <a:avLst/>
            </a:prstGeom>
          </p:spPr>
        </p:pic>
        <p:pic>
          <p:nvPicPr>
            <p:cNvPr id="12" name="Picture 11" descr="Screen Shot 2017-01-23 at 11.30.55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411" y="2046350"/>
              <a:ext cx="2167969" cy="1288540"/>
            </a:xfrm>
            <a:prstGeom prst="rect">
              <a:avLst/>
            </a:prstGeom>
          </p:spPr>
        </p:pic>
        <p:pic>
          <p:nvPicPr>
            <p:cNvPr id="15" name="Picture 14" descr="Screen Shot 2017-01-23 at 11.30.22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8802" y="2046350"/>
              <a:ext cx="2110811" cy="1288540"/>
            </a:xfrm>
            <a:prstGeom prst="rect">
              <a:avLst/>
            </a:prstGeom>
          </p:spPr>
        </p:pic>
      </p:grpSp>
      <p:sp>
        <p:nvSpPr>
          <p:cNvPr id="37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Wingless species have higher rates of evolution</a:t>
            </a:r>
          </a:p>
        </p:txBody>
      </p:sp>
      <p:pic>
        <p:nvPicPr>
          <p:cNvPr id="40" name="Picture 39" descr="Rplot06.eps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" t="15499" r="261"/>
          <a:stretch/>
        </p:blipFill>
        <p:spPr>
          <a:xfrm>
            <a:off x="1717883" y="1048652"/>
            <a:ext cx="8822768" cy="25034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1393" y="5300869"/>
            <a:ext cx="79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3912" y="5301348"/>
            <a:ext cx="82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64714" y="530134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Polyploidy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98981" y="882246"/>
            <a:ext cx="6041671" cy="513834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13682" y="882246"/>
            <a:ext cx="3154319" cy="513834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21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0542" y="213553"/>
            <a:ext cx="84298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  <a:tabLst>
                <a:tab pos="288925" algn="l"/>
              </a:tabLst>
            </a:pPr>
            <a:r>
              <a:rPr lang="en-US" sz="2400" b="1" dirty="0"/>
              <a:t>What is the fitness of mutations that change chromosome number?</a:t>
            </a:r>
          </a:p>
          <a:p>
            <a:pPr marL="3146425" lvl="1">
              <a:tabLst>
                <a:tab pos="288925" algn="l"/>
              </a:tabLst>
            </a:pPr>
            <a:endParaRPr lang="en-US" sz="2400" b="1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tabLst>
                <a:tab pos="288925" algn="l"/>
              </a:tabLst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5" y="1697348"/>
            <a:ext cx="2268009" cy="1268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17" y="3869361"/>
            <a:ext cx="2270606" cy="11776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54" y="1906323"/>
            <a:ext cx="5276514" cy="338833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63544" y="1697349"/>
            <a:ext cx="2731325" cy="3979057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4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75A7A-C504-7842-B37E-F2DF830FF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01" y="3688279"/>
            <a:ext cx="6938553" cy="2676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B0C47-D89C-6345-962E-2D1D589F0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21" y="216508"/>
            <a:ext cx="2964782" cy="2473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27931-680E-444D-B67F-C2D571EAC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566" y="216508"/>
            <a:ext cx="3495603" cy="2189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FC00D0-16C1-2B41-8462-7624DCD53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821" y="3688279"/>
            <a:ext cx="3585745" cy="2676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D7BD2B-44D0-E543-AC63-CB4F21044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809" y="373452"/>
            <a:ext cx="3295305" cy="2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6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C7973-0271-B54E-A30E-DFC69A4CC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63500"/>
            <a:ext cx="8851900" cy="6731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7EBF5B3-50C4-3049-9319-6167BA3CC5D5}"/>
              </a:ext>
            </a:extLst>
          </p:cNvPr>
          <p:cNvSpPr/>
          <p:nvPr/>
        </p:nvSpPr>
        <p:spPr>
          <a:xfrm>
            <a:off x="9384632" y="5534526"/>
            <a:ext cx="1137318" cy="113731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1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Sexual antagonism is fundamental to our understanding of sex chromosomes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6439889" y="2351800"/>
            <a:ext cx="554467" cy="3796278"/>
            <a:chOff x="4915888" y="2351800"/>
            <a:chExt cx="554467" cy="3796278"/>
          </a:xfrm>
        </p:grpSpPr>
        <p:sp>
          <p:nvSpPr>
            <p:cNvPr id="45" name="Left-Right Arrow 44"/>
            <p:cNvSpPr/>
            <p:nvPr/>
          </p:nvSpPr>
          <p:spPr>
            <a:xfrm>
              <a:off x="4915888" y="4353081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Left-Right Arrow 45"/>
            <p:cNvSpPr/>
            <p:nvPr/>
          </p:nvSpPr>
          <p:spPr>
            <a:xfrm>
              <a:off x="4920668" y="4943739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218083" y="2351800"/>
              <a:ext cx="252272" cy="3796278"/>
              <a:chOff x="5218083" y="2351800"/>
              <a:chExt cx="252272" cy="3796278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5218083" y="2566661"/>
                <a:ext cx="252272" cy="3581417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5218083" y="2351800"/>
                <a:ext cx="252271" cy="299250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31000">
                    <a:schemeClr val="accent3">
                      <a:lumMod val="7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218084" y="3508469"/>
                <a:ext cx="252271" cy="90809"/>
              </a:xfrm>
              <a:prstGeom prst="rect">
                <a:avLst/>
              </a:prstGeom>
              <a:solidFill>
                <a:srgbClr val="33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218084" y="2627290"/>
                <a:ext cx="252271" cy="90809"/>
              </a:xfrm>
              <a:prstGeom prst="rect">
                <a:avLst/>
              </a:prstGeom>
              <a:solidFill>
                <a:srgbClr val="3366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6737303" y="4359825"/>
            <a:ext cx="252882" cy="1788254"/>
            <a:chOff x="7192318" y="4359825"/>
            <a:chExt cx="252882" cy="1788254"/>
          </a:xfrm>
        </p:grpSpPr>
        <p:sp>
          <p:nvSpPr>
            <p:cNvPr id="54" name="Rounded Rectangle 53"/>
            <p:cNvSpPr/>
            <p:nvPr/>
          </p:nvSpPr>
          <p:spPr>
            <a:xfrm>
              <a:off x="7192928" y="5106136"/>
              <a:ext cx="252272" cy="104194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7192928" y="4359825"/>
              <a:ext cx="252271" cy="154437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1000">
                  <a:schemeClr val="accent3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194699" y="4433176"/>
              <a:ext cx="250501" cy="9080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192318" y="4933817"/>
              <a:ext cx="252882" cy="9080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2611023" y="1419477"/>
            <a:ext cx="252272" cy="46771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051365" y="1420828"/>
            <a:ext cx="252272" cy="46771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-Right Arrow 5"/>
          <p:cNvSpPr/>
          <p:nvPr/>
        </p:nvSpPr>
        <p:spPr>
          <a:xfrm>
            <a:off x="2308830" y="3683341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-Right Arrow 6"/>
          <p:cNvSpPr/>
          <p:nvPr/>
        </p:nvSpPr>
        <p:spPr>
          <a:xfrm>
            <a:off x="2308830" y="4301677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-Right Arrow 7"/>
          <p:cNvSpPr/>
          <p:nvPr/>
        </p:nvSpPr>
        <p:spPr>
          <a:xfrm>
            <a:off x="2313609" y="4892335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-Right Arrow 8"/>
          <p:cNvSpPr/>
          <p:nvPr/>
        </p:nvSpPr>
        <p:spPr>
          <a:xfrm>
            <a:off x="2308830" y="5485665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>
            <a:off x="2308830" y="3036820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-Right Arrow 10"/>
          <p:cNvSpPr/>
          <p:nvPr/>
        </p:nvSpPr>
        <p:spPr>
          <a:xfrm>
            <a:off x="2308830" y="1634956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11025" y="2491077"/>
            <a:ext cx="252271" cy="18161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06183" y="6054304"/>
            <a:ext cx="893193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        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11023" y="1650103"/>
            <a:ext cx="252272" cy="90809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2303638" y="2351800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998152" y="1886057"/>
            <a:ext cx="863876" cy="315461"/>
            <a:chOff x="1475334" y="1574160"/>
            <a:chExt cx="863876" cy="315461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1493966" y="1889621"/>
              <a:ext cx="84524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475334" y="1574160"/>
              <a:ext cx="853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inversion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64111" y="1472231"/>
            <a:ext cx="893193" cy="5002809"/>
            <a:chOff x="2576876" y="1221550"/>
            <a:chExt cx="893193" cy="5002809"/>
          </a:xfrm>
        </p:grpSpPr>
        <p:sp>
          <p:nvSpPr>
            <p:cNvPr id="27" name="Rounded Rectangle 26"/>
            <p:cNvSpPr/>
            <p:nvPr/>
          </p:nvSpPr>
          <p:spPr>
            <a:xfrm>
              <a:off x="3181717" y="1353552"/>
              <a:ext cx="252272" cy="454384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622059" y="1221550"/>
              <a:ext cx="252272" cy="4677199"/>
            </a:xfrm>
            <a:prstGeom prst="roundRec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Left-Right Arrow 28"/>
            <p:cNvSpPr/>
            <p:nvPr/>
          </p:nvSpPr>
          <p:spPr>
            <a:xfrm>
              <a:off x="2879522" y="3484065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Left-Right Arrow 29"/>
            <p:cNvSpPr/>
            <p:nvPr/>
          </p:nvSpPr>
          <p:spPr>
            <a:xfrm>
              <a:off x="2879522" y="4102401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Left-Right Arrow 30"/>
            <p:cNvSpPr/>
            <p:nvPr/>
          </p:nvSpPr>
          <p:spPr>
            <a:xfrm>
              <a:off x="2884302" y="4693059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Left-Right Arrow 31"/>
            <p:cNvSpPr/>
            <p:nvPr/>
          </p:nvSpPr>
          <p:spPr>
            <a:xfrm>
              <a:off x="2879522" y="5286388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Left-Right Arrow 32"/>
            <p:cNvSpPr/>
            <p:nvPr/>
          </p:nvSpPr>
          <p:spPr>
            <a:xfrm>
              <a:off x="2879522" y="2837543"/>
              <a:ext cx="297415" cy="189884"/>
            </a:xfrm>
            <a:prstGeom prst="leftRightArrow">
              <a:avLst/>
            </a:prstGeom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76876" y="5855026"/>
              <a:ext cx="893193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     Y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181717" y="1242292"/>
              <a:ext cx="252271" cy="1865376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9000">
                  <a:schemeClr val="accent3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 rot="10800000">
              <a:off x="3181697" y="2225172"/>
              <a:ext cx="249909" cy="90809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/>
          <p:cNvSpPr/>
          <p:nvPr/>
        </p:nvSpPr>
        <p:spPr>
          <a:xfrm rot="10800000">
            <a:off x="4568951" y="3690086"/>
            <a:ext cx="249889" cy="90809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5085925" y="2672696"/>
            <a:ext cx="863876" cy="315461"/>
            <a:chOff x="3411379" y="2310706"/>
            <a:chExt cx="863876" cy="315461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3430011" y="2626167"/>
              <a:ext cx="84524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411379" y="2310706"/>
              <a:ext cx="853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inversion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6182425" y="1472231"/>
            <a:ext cx="252272" cy="4677199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Left-Right Arrow 46"/>
          <p:cNvSpPr/>
          <p:nvPr/>
        </p:nvSpPr>
        <p:spPr>
          <a:xfrm>
            <a:off x="6439889" y="5537068"/>
            <a:ext cx="297415" cy="189884"/>
          </a:xfrm>
          <a:prstGeom prst="leftRightArrow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37243" y="6105707"/>
            <a:ext cx="893193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        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48136" y="6054303"/>
            <a:ext cx="123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Autosomes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00119" y="1434955"/>
            <a:ext cx="2166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Male determining allele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8077550" y="1745361"/>
            <a:ext cx="2548685" cy="338554"/>
            <a:chOff x="6541075" y="960478"/>
            <a:chExt cx="2548685" cy="338554"/>
          </a:xfrm>
        </p:grpSpPr>
        <p:sp>
          <p:nvSpPr>
            <p:cNvPr id="67" name="Rectangle 66"/>
            <p:cNvSpPr/>
            <p:nvPr/>
          </p:nvSpPr>
          <p:spPr>
            <a:xfrm>
              <a:off x="6541075" y="1064064"/>
              <a:ext cx="190815" cy="156972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76118" y="960478"/>
              <a:ext cx="24136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Sexually antagonistic allele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077549" y="2020851"/>
            <a:ext cx="2357326" cy="338554"/>
            <a:chOff x="6541075" y="691156"/>
            <a:chExt cx="2357326" cy="338554"/>
          </a:xfrm>
        </p:grpSpPr>
        <p:sp>
          <p:nvSpPr>
            <p:cNvPr id="75" name="TextBox 74"/>
            <p:cNvSpPr txBox="1"/>
            <p:nvPr/>
          </p:nvSpPr>
          <p:spPr>
            <a:xfrm>
              <a:off x="6676118" y="691156"/>
              <a:ext cx="2222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Non-recombining region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541075" y="789616"/>
              <a:ext cx="195192" cy="15697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065075" y="1158242"/>
            <a:ext cx="1985930" cy="338554"/>
            <a:chOff x="6541075" y="691156"/>
            <a:chExt cx="1985930" cy="338554"/>
          </a:xfrm>
        </p:grpSpPr>
        <p:sp>
          <p:nvSpPr>
            <p:cNvPr id="78" name="TextBox 77"/>
            <p:cNvSpPr txBox="1"/>
            <p:nvPr/>
          </p:nvSpPr>
          <p:spPr>
            <a:xfrm>
              <a:off x="6676118" y="691156"/>
              <a:ext cx="18508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Recombining region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541075" y="789616"/>
              <a:ext cx="195192" cy="15697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375186" y="3964436"/>
            <a:ext cx="444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What are these sexually antagonistic alleles?</a:t>
            </a:r>
          </a:p>
        </p:txBody>
      </p:sp>
      <p:sp>
        <p:nvSpPr>
          <p:cNvPr id="72" name="Rectangle 71"/>
          <p:cNvSpPr/>
          <p:nvPr/>
        </p:nvSpPr>
        <p:spPr>
          <a:xfrm rot="10800000">
            <a:off x="4568953" y="1881650"/>
            <a:ext cx="252271" cy="18161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743868" y="3873225"/>
            <a:ext cx="252271" cy="18161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740586" y="5072384"/>
            <a:ext cx="252271" cy="18161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065075" y="1535409"/>
            <a:ext cx="195192" cy="18161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6" name="Left-Right Arrow 65"/>
          <p:cNvSpPr/>
          <p:nvPr/>
        </p:nvSpPr>
        <p:spPr>
          <a:xfrm>
            <a:off x="6443064" y="5864419"/>
            <a:ext cx="297415" cy="189884"/>
          </a:xfrm>
          <a:prstGeom prst="leftRightArrow">
            <a:avLst/>
          </a:prstGeom>
          <a:solidFill>
            <a:srgbClr val="E70407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030435" y="5675550"/>
            <a:ext cx="3336262" cy="430157"/>
            <a:chOff x="5506435" y="5675549"/>
            <a:chExt cx="3336262" cy="430157"/>
          </a:xfrm>
        </p:grpSpPr>
        <p:sp>
          <p:nvSpPr>
            <p:cNvPr id="3" name="Right Brace 2"/>
            <p:cNvSpPr/>
            <p:nvPr/>
          </p:nvSpPr>
          <p:spPr>
            <a:xfrm>
              <a:off x="5506435" y="5675549"/>
              <a:ext cx="247239" cy="430157"/>
            </a:xfrm>
            <a:prstGeom prst="rightBrace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51186" y="5675549"/>
              <a:ext cx="2991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PAR Pseudoautosomal Region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35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34 0.04724 " pathEditMode="relative" ptsTypes="AA">
                                      <p:cBhvr>
                                        <p:cTn id="7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38" grpId="0" animBg="1"/>
      <p:bldP spid="44" grpId="0" animBg="1"/>
      <p:bldP spid="47" grpId="0" animBg="1"/>
      <p:bldP spid="47" grpId="1" animBg="1"/>
      <p:bldP spid="48" grpId="0"/>
      <p:bldP spid="63" grpId="0"/>
      <p:bldP spid="21" grpId="0"/>
      <p:bldP spid="2" grpId="0"/>
      <p:bldP spid="72" grpId="0" animBg="1"/>
      <p:bldP spid="80" grpId="0" animBg="1"/>
      <p:bldP spid="80" grpId="1" animBg="1"/>
      <p:bldP spid="81" grpId="0" animBg="1"/>
      <p:bldP spid="82" grpId="0" animBg="1"/>
      <p:bldP spid="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F761B-DACE-AF49-9971-8499DAFD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0799" y="1539708"/>
            <a:ext cx="4445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F3962-CD96-7049-B385-1F777150C73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20182" y="901366"/>
            <a:ext cx="4445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9B59A-6653-A74F-8496-3190E838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8413" y="5525673"/>
            <a:ext cx="4445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6AAB0-F1CE-1B42-BF80-2CD85677A7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45065" y="809959"/>
            <a:ext cx="444500" cy="69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66736-8991-E840-BAAC-ADE11C1C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20182" y="2964114"/>
            <a:ext cx="4445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4CB0-C5D4-4047-9A8B-28DEBFA4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38300" y="2963110"/>
            <a:ext cx="444500" cy="69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DCA78-EB5F-BD43-9118-BCD767D8C2E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8249" y="2517608"/>
            <a:ext cx="444500" cy="69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0D716-3DA7-BD4D-8738-A4027AF0BC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8413" y="457366"/>
            <a:ext cx="444500" cy="69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96858F-E359-B444-97D4-D81DC8CB82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8413" y="1425575"/>
            <a:ext cx="4445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C56E04-8CBA-D24E-847E-6D9F21FF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61466" y="1339848"/>
            <a:ext cx="444500" cy="69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67A8D6-87DA-274C-A2A1-BABFC41C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90912" y="2517608"/>
            <a:ext cx="444500" cy="698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D6581F-DAA5-1843-86F5-F419B320A2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8413" y="3485817"/>
            <a:ext cx="444500" cy="6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6BCB2D-4AA2-314D-A5D5-4F2D364A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2711" y="2839621"/>
            <a:ext cx="444500" cy="69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560104-6A24-1A46-9988-E9BADB7E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70754" y="4483102"/>
            <a:ext cx="444500" cy="698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5BEA8F-EFF9-9247-9D14-FC2675AC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9996" y="1384802"/>
            <a:ext cx="444500" cy="69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2A6D44-58F6-2740-8FFD-7D647F33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81528" y="3512555"/>
            <a:ext cx="444500" cy="698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65C17B-8289-3440-8722-C61D691D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87971" y="4538915"/>
            <a:ext cx="444500" cy="698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64E4D-6724-0F4A-A9BD-D295E66854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24879" y="883485"/>
            <a:ext cx="444500" cy="698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15E43C-0667-9442-A092-76336CC86A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9350" y="5025858"/>
            <a:ext cx="444500" cy="69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F745DF-D032-6D44-87B6-66F0DA04D5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2443" y="5025858"/>
            <a:ext cx="444500" cy="698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7B9266-B323-614C-A4E9-4C9DE699B08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5500" y="3995488"/>
            <a:ext cx="444500" cy="698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7A2D95-AC23-AB47-AC40-D0C2A3DB65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3523" y="2950745"/>
            <a:ext cx="444500" cy="698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8E12B02-A8D8-AB45-8FA1-1F8BFC4773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4507" y="1929397"/>
            <a:ext cx="444500" cy="6985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D1738F2-54CF-4E45-9BBF-811E29C9D8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6245" y="5525673"/>
            <a:ext cx="444500" cy="698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0C4CF4B-74E4-C143-BBBF-ACF94587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10335" y="1932740"/>
            <a:ext cx="444500" cy="698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9F2632B-9FA5-D041-BC30-6456EDEBDE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9504" y="2453942"/>
            <a:ext cx="444500" cy="698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4145C56-CB3D-3C43-A45D-4BA053CCF7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7930" y="2517608"/>
            <a:ext cx="444500" cy="6985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D3EC64F-8ADA-2B48-897E-6D4E67DCF8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66081" y="2517608"/>
            <a:ext cx="444500" cy="6985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792C951-6D5F-C546-AE2A-184C1CCA5A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6245" y="457366"/>
            <a:ext cx="444500" cy="698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F2EC2A8-15DA-0948-9227-4116B7A313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5777" y="3476129"/>
            <a:ext cx="444500" cy="6985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163CFB-EFCB-9E4E-AD12-DBCEFE29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39532" y="1896645"/>
            <a:ext cx="444500" cy="6985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B0F475D-3314-B54F-B922-FB4A5E8EB7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76460" y="3662614"/>
            <a:ext cx="444500" cy="6985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B60D914-48AF-1940-9594-BE2BEC0C76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2443" y="4044618"/>
            <a:ext cx="444500" cy="6985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14E8017-A8FE-4941-B2EE-537F623AB2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46633" y="1960646"/>
            <a:ext cx="444500" cy="6985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E8A7AF2-D280-0940-BF95-338BE160BD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8586" y="4483102"/>
            <a:ext cx="444500" cy="6985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E179646-498C-E240-AD74-7AD3796BAB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0366" y="3476129"/>
            <a:ext cx="444500" cy="6985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4DF0D7F-39D7-2442-A47D-1BBB1B7258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43629" y="3975100"/>
            <a:ext cx="444500" cy="6985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1E8A9B0-B52E-A44B-9B53-AF0922E9F5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03" y="4538915"/>
            <a:ext cx="444500" cy="6985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B56ED7E-6464-9F47-96A5-841BDB5583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2711" y="883485"/>
            <a:ext cx="444500" cy="6985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7E8688F-C0EA-9746-89B8-80AD5DEE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17182" y="5025858"/>
            <a:ext cx="444500" cy="6985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0794BD2-2AD7-D34E-A97D-90654679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50275" y="5025858"/>
            <a:ext cx="444500" cy="6985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FF0E5EF-FD25-AA42-8ACB-B491A370E2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13332" y="3995488"/>
            <a:ext cx="444500" cy="6985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CDE8BBE-D409-DF4F-9B5C-282826C156D9}"/>
              </a:ext>
            </a:extLst>
          </p:cNvPr>
          <p:cNvSpPr txBox="1"/>
          <p:nvPr/>
        </p:nvSpPr>
        <p:spPr>
          <a:xfrm>
            <a:off x="417095" y="609600"/>
            <a:ext cx="35736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often think of populations as having equal numbers of males and females.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When they don’t we can even calculate the effective population size due to difference in the number of the two sexes.</a:t>
            </a:r>
          </a:p>
        </p:txBody>
      </p:sp>
    </p:spTree>
    <p:extLst>
      <p:ext uri="{BB962C8B-B14F-4D97-AF65-F5344CB8AC3E}">
        <p14:creationId xmlns:p14="http://schemas.microsoft.com/office/powerpoint/2010/main" val="181173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F761B-DACE-AF49-9971-8499DAFDB2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0805" y="1539708"/>
            <a:ext cx="444500" cy="69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F3962-CD96-7049-B385-1F777150C73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20188" y="901366"/>
            <a:ext cx="4445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9B59A-6653-A74F-8496-3190E8386E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8419" y="5525673"/>
            <a:ext cx="444500" cy="69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6AAB0-F1CE-1B42-BF80-2CD85677A7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45071" y="809959"/>
            <a:ext cx="444500" cy="69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66736-8991-E840-BAAC-ADE11C1C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20188" y="2964114"/>
            <a:ext cx="4445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B4CB0-C5D4-4047-9A8B-28DEBFA4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38306" y="2963110"/>
            <a:ext cx="444500" cy="69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DCA78-EB5F-BD43-9118-BCD767D8C2E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8255" y="2517608"/>
            <a:ext cx="444500" cy="69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0D716-3DA7-BD4D-8738-A4027AF0BC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8419" y="457366"/>
            <a:ext cx="444500" cy="69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96858F-E359-B444-97D4-D81DC8CB82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8419" y="1425575"/>
            <a:ext cx="4445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C56E04-8CBA-D24E-847E-6D9F21FF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61472" y="1339848"/>
            <a:ext cx="444500" cy="69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67A8D6-87DA-274C-A2A1-BABFC41C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90918" y="2517608"/>
            <a:ext cx="444500" cy="698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D6581F-DAA5-1843-86F5-F419B320A2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8419" y="3485817"/>
            <a:ext cx="444500" cy="6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6BCB2D-4AA2-314D-A5D5-4F2D364A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2717" y="2839621"/>
            <a:ext cx="444500" cy="69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560104-6A24-1A46-9988-E9BADB7E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70760" y="4483102"/>
            <a:ext cx="444500" cy="698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5BEA8F-EFF9-9247-9D14-FC2675AC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00002" y="1384802"/>
            <a:ext cx="444500" cy="69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2A6D44-58F6-2740-8FFD-7D647F33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81534" y="3512555"/>
            <a:ext cx="444500" cy="698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65C17B-8289-3440-8722-C61D691D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87977" y="4538915"/>
            <a:ext cx="444500" cy="698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D64E4D-6724-0F4A-A9BD-D295E66854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24885" y="883485"/>
            <a:ext cx="444500" cy="698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15E43C-0667-9442-A092-76336CC86A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9356" y="5025858"/>
            <a:ext cx="444500" cy="69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F745DF-D032-6D44-87B6-66F0DA04D5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2449" y="5025858"/>
            <a:ext cx="444500" cy="698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7B9266-B323-614C-A4E9-4C9DE699B08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5506" y="3995488"/>
            <a:ext cx="444500" cy="698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67A2D95-AC23-AB47-AC40-D0C2A3DB65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3529" y="2950745"/>
            <a:ext cx="444500" cy="6985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8E12B02-A8D8-AB45-8FA1-1F8BFC4773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4513" y="1929397"/>
            <a:ext cx="444500" cy="6985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D1738F2-54CF-4E45-9BBF-811E29C9D85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6251" y="5525673"/>
            <a:ext cx="444500" cy="698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0C4CF4B-74E4-C143-BBBF-ACF94587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10341" y="1932740"/>
            <a:ext cx="444500" cy="698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9F2632B-9FA5-D041-BC30-6456EDEBDE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9510" y="2453942"/>
            <a:ext cx="444500" cy="6985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4145C56-CB3D-3C43-A45D-4BA053CCF7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7936" y="2517608"/>
            <a:ext cx="444500" cy="6985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D3EC64F-8ADA-2B48-897E-6D4E67DCF8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66087" y="2517608"/>
            <a:ext cx="444500" cy="6985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792C951-6D5F-C546-AE2A-184C1CCA5A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6251" y="457366"/>
            <a:ext cx="444500" cy="698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F2EC2A8-15DA-0948-9227-4116B7A313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45783" y="3476129"/>
            <a:ext cx="444500" cy="6985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2163CFB-EFCB-9E4E-AD12-DBCEFE291A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39538" y="1896645"/>
            <a:ext cx="444500" cy="6985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B0F475D-3314-B54F-B922-FB4A5E8EB7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76466" y="3662614"/>
            <a:ext cx="444500" cy="6985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B60D914-48AF-1940-9594-BE2BEC0C76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2449" y="4044618"/>
            <a:ext cx="444500" cy="6985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14E8017-A8FE-4941-B2EE-537F623AB2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46639" y="1960646"/>
            <a:ext cx="444500" cy="6985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E8A7AF2-D280-0940-BF95-338BE160BD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8592" y="4483102"/>
            <a:ext cx="444500" cy="6985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E179646-498C-E240-AD74-7AD3796BAB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0372" y="3476129"/>
            <a:ext cx="444500" cy="6985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4DF0D7F-39D7-2442-A47D-1BBB1B7258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43635" y="3975100"/>
            <a:ext cx="444500" cy="6985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1E8A9B0-B52E-A44B-9B53-AF0922E9F5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09" y="4538915"/>
            <a:ext cx="444500" cy="6985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B56ED7E-6464-9F47-96A5-841BDB5583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22717" y="883485"/>
            <a:ext cx="444500" cy="6985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7E8688F-C0EA-9746-89B8-80AD5DEE01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17188" y="5025858"/>
            <a:ext cx="444500" cy="6985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0794BD2-2AD7-D34E-A97D-90654679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50281" y="5025858"/>
            <a:ext cx="444500" cy="6985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FF0E5EF-FD25-AA42-8ACB-B491A370E2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13338" y="3995488"/>
            <a:ext cx="444500" cy="6985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9DC0539-9A68-7949-B2EC-0B97120675E0}"/>
              </a:ext>
            </a:extLst>
          </p:cNvPr>
          <p:cNvSpPr txBox="1"/>
          <p:nvPr/>
        </p:nvSpPr>
        <p:spPr>
          <a:xfrm>
            <a:off x="417095" y="609600"/>
            <a:ext cx="3573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would happen to mutations that benefited males and females differently if most of the population was female/male?</a:t>
            </a:r>
          </a:p>
        </p:txBody>
      </p:sp>
    </p:spTree>
    <p:extLst>
      <p:ext uri="{BB962C8B-B14F-4D97-AF65-F5344CB8AC3E}">
        <p14:creationId xmlns:p14="http://schemas.microsoft.com/office/powerpoint/2010/main" val="213653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504480" y="2775908"/>
            <a:ext cx="3849858" cy="3849860"/>
            <a:chOff x="3223371" y="103363"/>
            <a:chExt cx="3381828" cy="3381828"/>
          </a:xfrm>
          <a:solidFill>
            <a:schemeClr val="accent3">
              <a:lumMod val="20000"/>
              <a:lumOff val="80000"/>
              <a:alpha val="52000"/>
            </a:schemeClr>
          </a:solidFill>
        </p:grpSpPr>
        <p:sp>
          <p:nvSpPr>
            <p:cNvPr id="12" name="Oval 11"/>
            <p:cNvSpPr/>
            <p:nvPr/>
          </p:nvSpPr>
          <p:spPr>
            <a:xfrm>
              <a:off x="3223371" y="103363"/>
              <a:ext cx="3381828" cy="33818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26091" y="1371682"/>
              <a:ext cx="1774163" cy="1162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Theory</a:t>
              </a:r>
            </a:p>
            <a:p>
              <a:pPr algn="ctr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Applying math to ask how traits can evolve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470403" y="1061904"/>
            <a:ext cx="3835346" cy="3835346"/>
            <a:chOff x="2786743" y="116114"/>
            <a:chExt cx="3381828" cy="3381828"/>
          </a:xfrm>
        </p:grpSpPr>
        <p:sp>
          <p:nvSpPr>
            <p:cNvPr id="20" name="Oval 19"/>
            <p:cNvSpPr/>
            <p:nvPr/>
          </p:nvSpPr>
          <p:spPr>
            <a:xfrm>
              <a:off x="2786743" y="116114"/>
              <a:ext cx="3381828" cy="338182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15873" y="327329"/>
              <a:ext cx="2813198" cy="11669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Genomics</a:t>
              </a:r>
            </a:p>
            <a:p>
              <a:pPr algn="ctr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Analyzing whole genome data to understand what and how genes impact traits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97177" y="2790422"/>
            <a:ext cx="3861938" cy="3835346"/>
            <a:chOff x="2763295" y="116114"/>
            <a:chExt cx="3405276" cy="3381828"/>
          </a:xfrm>
          <a:solidFill>
            <a:schemeClr val="accent5">
              <a:lumMod val="20000"/>
              <a:lumOff val="80000"/>
              <a:alpha val="46000"/>
            </a:schemeClr>
          </a:solidFill>
        </p:grpSpPr>
        <p:sp>
          <p:nvSpPr>
            <p:cNvPr id="23" name="Oval 22"/>
            <p:cNvSpPr/>
            <p:nvPr/>
          </p:nvSpPr>
          <p:spPr>
            <a:xfrm>
              <a:off x="2786743" y="116114"/>
              <a:ext cx="3381828" cy="338182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63295" y="1370755"/>
              <a:ext cx="1823602" cy="11669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Genetics</a:t>
              </a:r>
            </a:p>
            <a:p>
              <a:pPr algn="ctr"/>
              <a:r>
                <a:rPr lang="en-US" sz="2000" b="1" dirty="0">
                  <a:solidFill>
                    <a:schemeClr val="bg1">
                      <a:lumMod val="50000"/>
                    </a:schemeClr>
                  </a:solidFill>
                </a:rPr>
                <a:t>Studying the way traits are inherited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471371" y="3764392"/>
            <a:ext cx="15879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Trait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Evolution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Evolutionary Biology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54A212-04C9-494C-AD1D-DDAEDB22A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38" y="945236"/>
            <a:ext cx="1123557" cy="15334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233626-FC9A-1643-BAB1-D628F6001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739" y="3118962"/>
            <a:ext cx="1530324" cy="12485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C48706-CF28-3443-88D1-9CD79E7E7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2346" y="1466930"/>
            <a:ext cx="1387218" cy="1497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9E0881-FA9E-9F49-A500-AF621E12D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177" y="5332207"/>
            <a:ext cx="1409499" cy="965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7EA34F-C6F1-F445-9A53-66A0D094E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56" y="1200358"/>
            <a:ext cx="1973937" cy="1424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43269C-7C27-1947-9BFA-CFC6F3F6D2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7420"/>
          <a:stretch/>
        </p:blipFill>
        <p:spPr>
          <a:xfrm>
            <a:off x="9643070" y="2835620"/>
            <a:ext cx="2247113" cy="15318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C2D3FC1-24D0-4045-9F14-8B8CB4E99F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68" y="5011838"/>
            <a:ext cx="2163529" cy="144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7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1EECBA-8D8F-C341-AF48-8FA1CF800B69}"/>
              </a:ext>
            </a:extLst>
          </p:cNvPr>
          <p:cNvSpPr txBox="1"/>
          <p:nvPr/>
        </p:nvSpPr>
        <p:spPr>
          <a:xfrm>
            <a:off x="529389" y="433137"/>
            <a:ext cx="6545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set out to answer this question with a population genetic model.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C21B57-BAA3-6348-A8EE-D6D33EAE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31" y="433137"/>
            <a:ext cx="4096753" cy="307678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FDA9B00-93CA-2444-B0DD-3CFCBBE38094}"/>
              </a:ext>
            </a:extLst>
          </p:cNvPr>
          <p:cNvSpPr/>
          <p:nvPr/>
        </p:nvSpPr>
        <p:spPr>
          <a:xfrm>
            <a:off x="8297779" y="1611805"/>
            <a:ext cx="882315" cy="88231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871442-D15E-2747-B817-D3DDD684BC27}"/>
              </a:ext>
            </a:extLst>
          </p:cNvPr>
          <p:cNvSpPr/>
          <p:nvPr/>
        </p:nvSpPr>
        <p:spPr>
          <a:xfrm>
            <a:off x="8720400" y="680875"/>
            <a:ext cx="657727" cy="68319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A57B7-E83F-4143-9A53-2DAE1E129FE6}"/>
              </a:ext>
            </a:extLst>
          </p:cNvPr>
          <p:cNvSpPr txBox="1"/>
          <p:nvPr/>
        </p:nvSpPr>
        <p:spPr>
          <a:xfrm>
            <a:off x="8297779" y="3648483"/>
            <a:ext cx="349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Amy Shum and David </a:t>
            </a:r>
            <a:r>
              <a:rPr lang="en-US" dirty="0" err="1"/>
              <a:t>Gafford</a:t>
            </a:r>
            <a:r>
              <a:rPr lang="en-US" dirty="0"/>
              <a:t>-Gaby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7FA3C1-0E65-5841-A79C-C1FACC396B88}"/>
              </a:ext>
            </a:extLst>
          </p:cNvPr>
          <p:cNvGrpSpPr/>
          <p:nvPr/>
        </p:nvGrpSpPr>
        <p:grpSpPr>
          <a:xfrm>
            <a:off x="657726" y="1567778"/>
            <a:ext cx="6809874" cy="3620681"/>
            <a:chOff x="657726" y="1611805"/>
            <a:chExt cx="6809874" cy="3620681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900D3F6-44E8-5142-A155-901C04F94926}"/>
                </a:ext>
              </a:extLst>
            </p:cNvPr>
            <p:cNvSpPr/>
            <p:nvPr/>
          </p:nvSpPr>
          <p:spPr>
            <a:xfrm>
              <a:off x="657726" y="1611805"/>
              <a:ext cx="3850106" cy="618048"/>
            </a:xfrm>
            <a:prstGeom prst="roundRect">
              <a:avLst>
                <a:gd name="adj" fmla="val 374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b="1" dirty="0"/>
                <a:t>X                 </a:t>
              </a:r>
              <a:r>
                <a:rPr lang="en-US" sz="1200" b="1" dirty="0"/>
                <a:t>   </a:t>
              </a:r>
              <a:r>
                <a:rPr lang="en-US" dirty="0"/>
                <a:t>S.A. Mutation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ED07CDE-86BF-3F47-AA2D-E8A64D43872A}"/>
                </a:ext>
              </a:extLst>
            </p:cNvPr>
            <p:cNvSpPr/>
            <p:nvPr/>
          </p:nvSpPr>
          <p:spPr>
            <a:xfrm>
              <a:off x="657726" y="2494120"/>
              <a:ext cx="3850106" cy="618048"/>
            </a:xfrm>
            <a:prstGeom prst="roundRect">
              <a:avLst>
                <a:gd name="adj" fmla="val 374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b="1" dirty="0"/>
                <a:t>Y                </a:t>
              </a:r>
              <a:r>
                <a:rPr lang="en-US" sz="1000" b="1" dirty="0"/>
                <a:t> </a:t>
              </a:r>
              <a:r>
                <a:rPr lang="en-US" dirty="0"/>
                <a:t>S.A. Mutation</a:t>
              </a:r>
              <a:endParaRPr lang="en-US" sz="3200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2B91DB7-D873-B64E-858F-37AD337FCFAF}"/>
                </a:ext>
              </a:extLst>
            </p:cNvPr>
            <p:cNvSpPr/>
            <p:nvPr/>
          </p:nvSpPr>
          <p:spPr>
            <a:xfrm>
              <a:off x="657726" y="4614438"/>
              <a:ext cx="3850106" cy="618048"/>
            </a:xfrm>
            <a:prstGeom prst="roundRect">
              <a:avLst>
                <a:gd name="adj" fmla="val 374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S.A. Mutation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927D146-4AA5-C84D-A557-7A53B5B640FE}"/>
                </a:ext>
              </a:extLst>
            </p:cNvPr>
            <p:cNvSpPr/>
            <p:nvPr/>
          </p:nvSpPr>
          <p:spPr>
            <a:xfrm>
              <a:off x="657726" y="3708791"/>
              <a:ext cx="3850106" cy="618048"/>
            </a:xfrm>
            <a:prstGeom prst="roundRect">
              <a:avLst>
                <a:gd name="adj" fmla="val 374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S.A. Mutation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5445D1-67F2-7A49-B8F2-97ECF31C0374}"/>
                </a:ext>
              </a:extLst>
            </p:cNvPr>
            <p:cNvSpPr txBox="1"/>
            <p:nvPr/>
          </p:nvSpPr>
          <p:spPr>
            <a:xfrm>
              <a:off x="5470357" y="4326839"/>
              <a:ext cx="15874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Autosomes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5CDD4-B08A-6A47-8527-5667866DE767}"/>
                </a:ext>
              </a:extLst>
            </p:cNvPr>
            <p:cNvSpPr txBox="1"/>
            <p:nvPr/>
          </p:nvSpPr>
          <p:spPr>
            <a:xfrm>
              <a:off x="4992242" y="1999020"/>
              <a:ext cx="24753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Sex Chromosomes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D5F16C-368C-1640-ABE4-483E18350385}"/>
                </a:ext>
              </a:extLst>
            </p:cNvPr>
            <p:cNvSpPr/>
            <p:nvPr/>
          </p:nvSpPr>
          <p:spPr>
            <a:xfrm>
              <a:off x="3978442" y="1611805"/>
              <a:ext cx="160421" cy="618047"/>
            </a:xfrm>
            <a:prstGeom prst="rect">
              <a:avLst/>
            </a:prstGeom>
            <a:solidFill>
              <a:srgbClr val="C00000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4987FC-02CF-C147-8200-87D56A5C7E60}"/>
                </a:ext>
              </a:extLst>
            </p:cNvPr>
            <p:cNvSpPr/>
            <p:nvPr/>
          </p:nvSpPr>
          <p:spPr>
            <a:xfrm>
              <a:off x="3978441" y="2494119"/>
              <a:ext cx="160421" cy="61804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46FC01-3C1C-1D44-9461-D11851B9EECD}"/>
                </a:ext>
              </a:extLst>
            </p:cNvPr>
            <p:cNvSpPr/>
            <p:nvPr/>
          </p:nvSpPr>
          <p:spPr>
            <a:xfrm>
              <a:off x="3334752" y="3708791"/>
              <a:ext cx="160421" cy="61804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A62FD2-C5D2-4147-85AC-D4C0F912F690}"/>
                </a:ext>
              </a:extLst>
            </p:cNvPr>
            <p:cNvSpPr/>
            <p:nvPr/>
          </p:nvSpPr>
          <p:spPr>
            <a:xfrm>
              <a:off x="3334752" y="4614437"/>
              <a:ext cx="160421" cy="61804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88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999DD-9EA9-DD4F-BC76-4299EF165D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"/>
          <a:stretch/>
        </p:blipFill>
        <p:spPr>
          <a:xfrm>
            <a:off x="1457207" y="1281264"/>
            <a:ext cx="4810130" cy="39237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03C5D0-C795-7A49-9833-9D6BCE9890C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Biasing sex ratio in small populations concentrates selection in one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BD8D6-65CA-A448-8AF9-8489FF7426B2}"/>
              </a:ext>
            </a:extLst>
          </p:cNvPr>
          <p:cNvSpPr txBox="1"/>
          <p:nvPr/>
        </p:nvSpPr>
        <p:spPr>
          <a:xfrm>
            <a:off x="2869810" y="911932"/>
            <a:ext cx="114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Autosome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29855F-054B-2D4E-8452-EB77224CF01E}"/>
              </a:ext>
            </a:extLst>
          </p:cNvPr>
          <p:cNvGrpSpPr/>
          <p:nvPr/>
        </p:nvGrpSpPr>
        <p:grpSpPr>
          <a:xfrm>
            <a:off x="7070428" y="911932"/>
            <a:ext cx="4737508" cy="4293114"/>
            <a:chOff x="7070428" y="911932"/>
            <a:chExt cx="4737508" cy="4293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3B547F-BAB7-B24B-8DFD-35FFA3F17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254" b="-2232"/>
            <a:stretch/>
          </p:blipFill>
          <p:spPr>
            <a:xfrm>
              <a:off x="7070428" y="1281264"/>
              <a:ext cx="4737508" cy="39237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F8D9B5-C886-3F4D-BE8A-6C0EEBABC980}"/>
                </a:ext>
              </a:extLst>
            </p:cNvPr>
            <p:cNvSpPr txBox="1"/>
            <p:nvPr/>
          </p:nvSpPr>
          <p:spPr>
            <a:xfrm>
              <a:off x="8287043" y="911932"/>
              <a:ext cx="1585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 chromosome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5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1E1907-510B-CC45-B1EF-825CDEFF5E2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Creation of pseudo Y and W chromosomes using mutants and biased operational sex ratio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9580AC-43ED-C246-ADCD-72E3CDD41EB9}"/>
              </a:ext>
            </a:extLst>
          </p:cNvPr>
          <p:cNvGrpSpPr/>
          <p:nvPr/>
        </p:nvGrpSpPr>
        <p:grpSpPr>
          <a:xfrm>
            <a:off x="53726" y="2159353"/>
            <a:ext cx="3031895" cy="2355146"/>
            <a:chOff x="83340" y="138896"/>
            <a:chExt cx="3031895" cy="23551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40CE02-7747-BF48-BBA4-B9461315E8E9}"/>
                </a:ext>
              </a:extLst>
            </p:cNvPr>
            <p:cNvSpPr txBox="1"/>
            <p:nvPr/>
          </p:nvSpPr>
          <p:spPr>
            <a:xfrm>
              <a:off x="173620" y="138896"/>
              <a:ext cx="2074607" cy="26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/>
                <a:t>T. Castaneum Genome 190 </a:t>
              </a:r>
              <a:r>
                <a:rPr lang="en-US" sz="1125" dirty="0" err="1"/>
                <a:t>Mbp</a:t>
              </a:r>
              <a:endParaRPr lang="en-US" sz="1125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BF629E-462C-5E46-90D1-D78A7A3CD1ED}"/>
                </a:ext>
              </a:extLst>
            </p:cNvPr>
            <p:cNvGrpSpPr/>
            <p:nvPr/>
          </p:nvGrpSpPr>
          <p:grpSpPr>
            <a:xfrm>
              <a:off x="83340" y="600841"/>
              <a:ext cx="3031895" cy="1893201"/>
              <a:chOff x="83340" y="600841"/>
              <a:chExt cx="3031895" cy="1893201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1F93BC53-EE1A-E74A-9CA5-A321CBAEF784}"/>
                  </a:ext>
                </a:extLst>
              </p:cNvPr>
              <p:cNvSpPr/>
              <p:nvPr/>
            </p:nvSpPr>
            <p:spPr>
              <a:xfrm>
                <a:off x="347241" y="1767421"/>
                <a:ext cx="150470" cy="373894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731ED38-BCB6-A746-BBED-CB24EB0893EC}"/>
                  </a:ext>
                </a:extLst>
              </p:cNvPr>
              <p:cNvSpPr/>
              <p:nvPr/>
            </p:nvSpPr>
            <p:spPr>
              <a:xfrm>
                <a:off x="615389" y="1517744"/>
                <a:ext cx="152400" cy="62357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D73B0E7-F8C1-704F-9954-69A8D7BDEC31}"/>
                  </a:ext>
                </a:extLst>
              </p:cNvPr>
              <p:cNvSpPr/>
              <p:nvPr/>
            </p:nvSpPr>
            <p:spPr>
              <a:xfrm>
                <a:off x="1178785" y="1601178"/>
                <a:ext cx="150470" cy="54013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421A7A3D-F77D-354C-8068-CBF91A5CF768}"/>
                  </a:ext>
                </a:extLst>
              </p:cNvPr>
              <p:cNvSpPr/>
              <p:nvPr/>
            </p:nvSpPr>
            <p:spPr>
              <a:xfrm>
                <a:off x="897522" y="809167"/>
                <a:ext cx="150470" cy="133214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D3B3A56-4B60-EA48-B921-C276E26C3C7B}"/>
                  </a:ext>
                </a:extLst>
              </p:cNvPr>
              <p:cNvSpPr/>
              <p:nvPr/>
            </p:nvSpPr>
            <p:spPr>
              <a:xfrm>
                <a:off x="1740251" y="1683986"/>
                <a:ext cx="150470" cy="45732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DEB2DE7-0DAD-B64E-B615-75646D14245A}"/>
                  </a:ext>
                </a:extLst>
              </p:cNvPr>
              <p:cNvSpPr/>
              <p:nvPr/>
            </p:nvSpPr>
            <p:spPr>
              <a:xfrm>
                <a:off x="2579511" y="1434935"/>
                <a:ext cx="150470" cy="70637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4076245-5C0A-4B40-B116-A538005F0CA4}"/>
                  </a:ext>
                </a:extLst>
              </p:cNvPr>
              <p:cNvSpPr/>
              <p:nvPr/>
            </p:nvSpPr>
            <p:spPr>
              <a:xfrm>
                <a:off x="2290532" y="1517743"/>
                <a:ext cx="150470" cy="6235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A682562C-6547-AF49-9112-58FE57232FF1}"/>
                  </a:ext>
                </a:extLst>
              </p:cNvPr>
              <p:cNvSpPr/>
              <p:nvPr/>
            </p:nvSpPr>
            <p:spPr>
              <a:xfrm>
                <a:off x="2010329" y="1434935"/>
                <a:ext cx="150470" cy="70637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61B14B8E-72C7-844B-89E9-87A7C5879F1B}"/>
                  </a:ext>
                </a:extLst>
              </p:cNvPr>
              <p:cNvSpPr/>
              <p:nvPr/>
            </p:nvSpPr>
            <p:spPr>
              <a:xfrm>
                <a:off x="1460048" y="1476339"/>
                <a:ext cx="150470" cy="66497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457579D-1479-DE4D-99F2-2B219C361F27}"/>
                  </a:ext>
                </a:extLst>
              </p:cNvPr>
              <p:cNvSpPr/>
              <p:nvPr/>
            </p:nvSpPr>
            <p:spPr>
              <a:xfrm>
                <a:off x="2853058" y="1850228"/>
                <a:ext cx="150470" cy="29659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EA63612-163A-7A49-9D1F-0DDFFECA7BD7}"/>
                  </a:ext>
                </a:extLst>
              </p:cNvPr>
              <p:cNvGrpSpPr/>
              <p:nvPr/>
            </p:nvGrpSpPr>
            <p:grpSpPr>
              <a:xfrm>
                <a:off x="83340" y="746417"/>
                <a:ext cx="284397" cy="1480332"/>
                <a:chOff x="83340" y="445477"/>
                <a:chExt cx="284397" cy="148033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E12B19E-C112-0C41-A77C-A4ED32579995}"/>
                    </a:ext>
                  </a:extLst>
                </p:cNvPr>
                <p:cNvGrpSpPr/>
                <p:nvPr/>
              </p:nvGrpSpPr>
              <p:grpSpPr>
                <a:xfrm>
                  <a:off x="196677" y="508224"/>
                  <a:ext cx="101761" cy="1332147"/>
                  <a:chOff x="-76870" y="-1220413"/>
                  <a:chExt cx="381964" cy="3060784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7AA213E-A133-FB45-A359-0315F07844D8}"/>
                      </a:ext>
                    </a:extLst>
                  </p:cNvPr>
                  <p:cNvSpPr/>
                  <p:nvPr/>
                </p:nvSpPr>
                <p:spPr>
                  <a:xfrm>
                    <a:off x="-76870" y="-1220413"/>
                    <a:ext cx="381964" cy="9513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EF98BF3E-6B99-8F43-91FE-9D5C20201593}"/>
                      </a:ext>
                    </a:extLst>
                  </p:cNvPr>
                  <p:cNvSpPr/>
                  <p:nvPr/>
                </p:nvSpPr>
                <p:spPr>
                  <a:xfrm>
                    <a:off x="-76870" y="-1125282"/>
                    <a:ext cx="381964" cy="9513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9168BE8-19AE-0446-90EE-5AFEAB178779}"/>
                      </a:ext>
                    </a:extLst>
                  </p:cNvPr>
                  <p:cNvSpPr/>
                  <p:nvPr/>
                </p:nvSpPr>
                <p:spPr>
                  <a:xfrm>
                    <a:off x="-76870" y="-1028710"/>
                    <a:ext cx="381964" cy="9513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A732FFF9-381B-BC44-8671-AFEAEFC6D660}"/>
                      </a:ext>
                    </a:extLst>
                  </p:cNvPr>
                  <p:cNvSpPr/>
                  <p:nvPr/>
                </p:nvSpPr>
                <p:spPr>
                  <a:xfrm>
                    <a:off x="-76870" y="-933579"/>
                    <a:ext cx="381964" cy="9513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450F8A0D-1B87-D94E-B520-72FA5AE4B0F0}"/>
                      </a:ext>
                    </a:extLst>
                  </p:cNvPr>
                  <p:cNvSpPr/>
                  <p:nvPr/>
                </p:nvSpPr>
                <p:spPr>
                  <a:xfrm>
                    <a:off x="-76870" y="-838448"/>
                    <a:ext cx="381964" cy="9513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9EE5560B-F9E5-1B4D-ABDB-A04AB7679856}"/>
                      </a:ext>
                    </a:extLst>
                  </p:cNvPr>
                  <p:cNvSpPr/>
                  <p:nvPr/>
                </p:nvSpPr>
                <p:spPr>
                  <a:xfrm>
                    <a:off x="-76870" y="-743318"/>
                    <a:ext cx="381964" cy="9513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AB861D63-55D6-914C-9FFD-C82322922A40}"/>
                      </a:ext>
                    </a:extLst>
                  </p:cNvPr>
                  <p:cNvSpPr/>
                  <p:nvPr/>
                </p:nvSpPr>
                <p:spPr>
                  <a:xfrm>
                    <a:off x="-76870" y="-646746"/>
                    <a:ext cx="381964" cy="9513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9EF0113-30FE-F043-83CA-0E42987FC8E8}"/>
                      </a:ext>
                    </a:extLst>
                  </p:cNvPr>
                  <p:cNvSpPr/>
                  <p:nvPr/>
                </p:nvSpPr>
                <p:spPr>
                  <a:xfrm>
                    <a:off x="-76870" y="-551615"/>
                    <a:ext cx="381964" cy="9513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55AFFF1B-ED5E-8E4E-9F4C-69E0E87BDF02}"/>
                      </a:ext>
                    </a:extLst>
                  </p:cNvPr>
                  <p:cNvGrpSpPr/>
                  <p:nvPr/>
                </p:nvGrpSpPr>
                <p:grpSpPr>
                  <a:xfrm>
                    <a:off x="-76870" y="-451415"/>
                    <a:ext cx="381964" cy="2291786"/>
                    <a:chOff x="5683170" y="1018573"/>
                    <a:chExt cx="381964" cy="4120588"/>
                  </a:xfrm>
                </p:grpSpPr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274B9EAF-514F-2F46-98BC-F71BB01800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3170" y="1018573"/>
                      <a:ext cx="381964" cy="2060294"/>
                      <a:chOff x="5683170" y="1018572"/>
                      <a:chExt cx="381964" cy="4600941"/>
                    </a:xfrm>
                  </p:grpSpPr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FC9A02C4-9CE2-E24A-9AC9-196489EBC3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1018572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" name="Rectangle 60">
                        <a:extLst>
                          <a:ext uri="{FF2B5EF4-FFF2-40B4-BE49-F238E27FC236}">
                            <a16:creationId xmlns:a16="http://schemas.microsoft.com/office/drawing/2014/main" id="{3CE2AA19-D728-B344-AB5B-044E83A979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1400537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Rectangle 61">
                        <a:extLst>
                          <a:ext uri="{FF2B5EF4-FFF2-40B4-BE49-F238E27FC236}">
                            <a16:creationId xmlns:a16="http://schemas.microsoft.com/office/drawing/2014/main" id="{3A37965E-1D73-9F46-9621-EA95E79C86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1788289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Rectangle 62">
                        <a:extLst>
                          <a:ext uri="{FF2B5EF4-FFF2-40B4-BE49-F238E27FC236}">
                            <a16:creationId xmlns:a16="http://schemas.microsoft.com/office/drawing/2014/main" id="{C1B1B01D-A238-EB4F-B33A-1BCC33FA86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2170254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" name="Rectangle 63">
                        <a:extLst>
                          <a:ext uri="{FF2B5EF4-FFF2-40B4-BE49-F238E27FC236}">
                            <a16:creationId xmlns:a16="http://schemas.microsoft.com/office/drawing/2014/main" id="{5C6C66DF-2010-774D-A40B-4C4E432D4F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2552219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Rectangle 64">
                        <a:extLst>
                          <a:ext uri="{FF2B5EF4-FFF2-40B4-BE49-F238E27FC236}">
                            <a16:creationId xmlns:a16="http://schemas.microsoft.com/office/drawing/2014/main" id="{3F0D94E4-B4BD-7042-BA97-E78C10B478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2934184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Rectangle 65">
                        <a:extLst>
                          <a:ext uri="{FF2B5EF4-FFF2-40B4-BE49-F238E27FC236}">
                            <a16:creationId xmlns:a16="http://schemas.microsoft.com/office/drawing/2014/main" id="{8205D17F-EB63-1943-9D1C-53FE7F257C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3321936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Rectangle 66">
                        <a:extLst>
                          <a:ext uri="{FF2B5EF4-FFF2-40B4-BE49-F238E27FC236}">
                            <a16:creationId xmlns:a16="http://schemas.microsoft.com/office/drawing/2014/main" id="{E5F7ADA5-2544-0146-9776-6D45B23D23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3703901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8" name="Rectangle 67">
                        <a:extLst>
                          <a:ext uri="{FF2B5EF4-FFF2-40B4-BE49-F238E27FC236}">
                            <a16:creationId xmlns:a16="http://schemas.microsoft.com/office/drawing/2014/main" id="{6EB5F476-9467-E046-9C04-69C0078D66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4085866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9" name="Rectangle 68">
                        <a:extLst>
                          <a:ext uri="{FF2B5EF4-FFF2-40B4-BE49-F238E27FC236}">
                            <a16:creationId xmlns:a16="http://schemas.microsoft.com/office/drawing/2014/main" id="{0DC28965-CBD6-8F48-BBC5-7A75B99354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4467831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0" name="Rectangle 69">
                        <a:extLst>
                          <a:ext uri="{FF2B5EF4-FFF2-40B4-BE49-F238E27FC236}">
                            <a16:creationId xmlns:a16="http://schemas.microsoft.com/office/drawing/2014/main" id="{5B0BD9D2-3DBA-254E-B6C5-DF226E0C03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4855583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1C5501ED-0BD9-5B40-81AC-F61BD2DD69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5237548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0823DD41-03A9-3147-A486-8BFEC59C33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83170" y="3078867"/>
                      <a:ext cx="381964" cy="2060294"/>
                      <a:chOff x="5683170" y="1018572"/>
                      <a:chExt cx="381964" cy="4600941"/>
                    </a:xfrm>
                  </p:grpSpPr>
                  <p:sp>
                    <p:nvSpPr>
                      <p:cNvPr id="48" name="Rectangle 47">
                        <a:extLst>
                          <a:ext uri="{FF2B5EF4-FFF2-40B4-BE49-F238E27FC236}">
                            <a16:creationId xmlns:a16="http://schemas.microsoft.com/office/drawing/2014/main" id="{05834A59-391A-A444-9071-7D53B4642E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1018572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F4374147-9F06-2C49-B3B7-EAFD917DD0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1400537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0" name="Rectangle 49">
                        <a:extLst>
                          <a:ext uri="{FF2B5EF4-FFF2-40B4-BE49-F238E27FC236}">
                            <a16:creationId xmlns:a16="http://schemas.microsoft.com/office/drawing/2014/main" id="{CC388772-4E49-8048-BE68-87781B959B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1788289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1" name="Rectangle 50">
                        <a:extLst>
                          <a:ext uri="{FF2B5EF4-FFF2-40B4-BE49-F238E27FC236}">
                            <a16:creationId xmlns:a16="http://schemas.microsoft.com/office/drawing/2014/main" id="{2D7AE71F-EC93-D642-AEBF-E5A9A36ED1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2170254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Rectangle 51">
                        <a:extLst>
                          <a:ext uri="{FF2B5EF4-FFF2-40B4-BE49-F238E27FC236}">
                            <a16:creationId xmlns:a16="http://schemas.microsoft.com/office/drawing/2014/main" id="{2450AA2E-2B06-9840-93C3-58039D80EE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2552219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" name="Rectangle 52">
                        <a:extLst>
                          <a:ext uri="{FF2B5EF4-FFF2-40B4-BE49-F238E27FC236}">
                            <a16:creationId xmlns:a16="http://schemas.microsoft.com/office/drawing/2014/main" id="{71E5904F-97F7-F142-91CA-281310192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2934184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DA9965C5-6F3A-424E-9D35-5D221D8F1E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3321936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9215E54B-7E74-7A4C-8E83-9C134EC4F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3703901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C07B55DA-811E-6A4B-8C76-BAB090310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4085866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B6AF5D61-A90E-B34B-AD1F-AF5AE7DCEA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4467831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" name="Rectangle 57">
                        <a:extLst>
                          <a:ext uri="{FF2B5EF4-FFF2-40B4-BE49-F238E27FC236}">
                            <a16:creationId xmlns:a16="http://schemas.microsoft.com/office/drawing/2014/main" id="{D69C4B4B-176A-DB49-810A-703FD0734A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4855583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3454D801-EED9-AE4F-A4E9-9695DCD36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83170" y="5237548"/>
                        <a:ext cx="381964" cy="3819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DF6722F-D22F-4347-B3E7-E1FEC52B72C6}"/>
                    </a:ext>
                  </a:extLst>
                </p:cNvPr>
                <p:cNvSpPr/>
                <p:nvPr/>
              </p:nvSpPr>
              <p:spPr>
                <a:xfrm>
                  <a:off x="83340" y="445477"/>
                  <a:ext cx="191315" cy="1394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4DE45E-EE79-9A4E-9652-1546D0ABFF7D}"/>
                    </a:ext>
                  </a:extLst>
                </p:cNvPr>
                <p:cNvSpPr txBox="1"/>
                <p:nvPr/>
              </p:nvSpPr>
              <p:spPr>
                <a:xfrm>
                  <a:off x="131710" y="510037"/>
                  <a:ext cx="236027" cy="14157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400" dirty="0"/>
                    <a:t>30</a:t>
                  </a:r>
                </a:p>
                <a:p>
                  <a:pPr algn="r"/>
                  <a:endParaRPr lang="en-US" sz="400" dirty="0"/>
                </a:p>
                <a:p>
                  <a:pPr algn="r"/>
                  <a:endParaRPr lang="en-US" sz="400" dirty="0"/>
                </a:p>
                <a:p>
                  <a:pPr algn="r"/>
                  <a:endParaRPr lang="en-US" sz="400" dirty="0"/>
                </a:p>
                <a:p>
                  <a:pPr algn="r"/>
                  <a:endParaRPr lang="en-US" sz="400" dirty="0"/>
                </a:p>
                <a:p>
                  <a:pPr algn="r"/>
                  <a:endParaRPr lang="en-US" sz="400" dirty="0"/>
                </a:p>
                <a:p>
                  <a:pPr algn="r"/>
                  <a:endParaRPr lang="en-US" sz="400" dirty="0"/>
                </a:p>
                <a:p>
                  <a:pPr algn="r"/>
                  <a:endParaRPr lang="en-US" sz="500" dirty="0"/>
                </a:p>
                <a:p>
                  <a:pPr algn="r"/>
                  <a:endParaRPr lang="en-US" sz="400" dirty="0"/>
                </a:p>
                <a:p>
                  <a:pPr algn="r"/>
                  <a:endParaRPr lang="en-US" sz="400" dirty="0"/>
                </a:p>
                <a:p>
                  <a:pPr algn="r"/>
                  <a:r>
                    <a:rPr lang="en-US" sz="400" dirty="0"/>
                    <a:t>15</a:t>
                  </a:r>
                </a:p>
                <a:p>
                  <a:pPr algn="r"/>
                  <a:endParaRPr lang="en-US" sz="400" dirty="0"/>
                </a:p>
                <a:p>
                  <a:pPr algn="r"/>
                  <a:endParaRPr lang="en-US" sz="400" dirty="0"/>
                </a:p>
                <a:p>
                  <a:pPr algn="r"/>
                  <a:endParaRPr lang="en-US" sz="400" dirty="0"/>
                </a:p>
                <a:p>
                  <a:pPr algn="r"/>
                  <a:endParaRPr lang="en-US" sz="400" dirty="0"/>
                </a:p>
                <a:p>
                  <a:pPr algn="r"/>
                  <a:endParaRPr lang="en-US" sz="900" dirty="0"/>
                </a:p>
                <a:p>
                  <a:pPr algn="r"/>
                  <a:endParaRPr lang="en-US" sz="400" dirty="0"/>
                </a:p>
                <a:p>
                  <a:pPr algn="r"/>
                  <a:endParaRPr lang="en-US" sz="400" dirty="0"/>
                </a:p>
                <a:p>
                  <a:pPr algn="r"/>
                  <a:endParaRPr lang="en-US" sz="400" dirty="0"/>
                </a:p>
                <a:p>
                  <a:pPr algn="r"/>
                  <a:r>
                    <a:rPr lang="en-US" sz="400" dirty="0"/>
                    <a:t>0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66CDBA-4CB7-4A4C-B8FC-B5E2D6C3CC85}"/>
                  </a:ext>
                </a:extLst>
              </p:cNvPr>
              <p:cNvSpPr txBox="1"/>
              <p:nvPr/>
            </p:nvSpPr>
            <p:spPr>
              <a:xfrm>
                <a:off x="298438" y="2001599"/>
                <a:ext cx="281679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X       2   </a:t>
                </a:r>
                <a:r>
                  <a:rPr lang="en-US" sz="1600" dirty="0"/>
                  <a:t> </a:t>
                </a:r>
                <a:r>
                  <a:rPr lang="en-US" sz="1000" dirty="0"/>
                  <a:t>   3  </a:t>
                </a:r>
                <a:r>
                  <a:rPr lang="en-US" sz="1400" dirty="0"/>
                  <a:t>  </a:t>
                </a:r>
                <a:r>
                  <a:rPr lang="en-US" sz="1000" dirty="0"/>
                  <a:t>   4   </a:t>
                </a:r>
                <a:r>
                  <a:rPr lang="en-US" sz="1200" dirty="0"/>
                  <a:t>  </a:t>
                </a:r>
                <a:r>
                  <a:rPr lang="en-US" sz="1000" dirty="0"/>
                  <a:t>  5   </a:t>
                </a:r>
                <a:r>
                  <a:rPr lang="en-US" sz="1200" dirty="0"/>
                  <a:t>  </a:t>
                </a:r>
                <a:r>
                  <a:rPr lang="en-US" sz="1000" dirty="0"/>
                  <a:t>  6    </a:t>
                </a:r>
                <a:r>
                  <a:rPr lang="en-US" sz="500" dirty="0"/>
                  <a:t>  </a:t>
                </a:r>
                <a:r>
                  <a:rPr lang="en-US" sz="1000" dirty="0"/>
                  <a:t>  7 </a:t>
                </a:r>
                <a:r>
                  <a:rPr lang="en-US" sz="1200" dirty="0"/>
                  <a:t>   </a:t>
                </a:r>
                <a:r>
                  <a:rPr lang="en-US" sz="1000" dirty="0"/>
                  <a:t>   8    </a:t>
                </a:r>
                <a:r>
                  <a:rPr lang="en-US" sz="700" dirty="0"/>
                  <a:t>   </a:t>
                </a:r>
                <a:r>
                  <a:rPr lang="en-US" sz="1000" dirty="0"/>
                  <a:t>  9   </a:t>
                </a:r>
                <a:r>
                  <a:rPr lang="en-US" sz="500" dirty="0"/>
                  <a:t>  </a:t>
                </a:r>
                <a:r>
                  <a:rPr lang="en-US" sz="1000" dirty="0"/>
                  <a:t>  10</a:t>
                </a:r>
              </a:p>
              <a:p>
                <a:pPr algn="ctr"/>
                <a:r>
                  <a:rPr lang="en-US" sz="1000" dirty="0"/>
                  <a:t>Chromosome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B0727B-6392-664A-95C5-6A84B826BDAE}"/>
                  </a:ext>
                </a:extLst>
              </p:cNvPr>
              <p:cNvSpPr txBox="1"/>
              <p:nvPr/>
            </p:nvSpPr>
            <p:spPr>
              <a:xfrm>
                <a:off x="1102376" y="1387487"/>
                <a:ext cx="30328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/>
                  <a:t>hzl</a:t>
                </a:r>
                <a:endParaRPr lang="en-US" sz="8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A794BC-952E-084C-A4F5-53762FDB26C3}"/>
                  </a:ext>
                </a:extLst>
              </p:cNvPr>
              <p:cNvSpPr txBox="1"/>
              <p:nvPr/>
            </p:nvSpPr>
            <p:spPr>
              <a:xfrm>
                <a:off x="2207530" y="1298949"/>
                <a:ext cx="3129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/>
                  <a:t>sqt</a:t>
                </a:r>
                <a:endParaRPr lang="en-US" sz="8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C1AFD8-AB86-F04A-AB51-CA13F249E37B}"/>
                  </a:ext>
                </a:extLst>
              </p:cNvPr>
              <p:cNvSpPr txBox="1"/>
              <p:nvPr/>
            </p:nvSpPr>
            <p:spPr>
              <a:xfrm>
                <a:off x="536950" y="1301220"/>
                <a:ext cx="29687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/>
                  <a:t>ptl</a:t>
                </a:r>
                <a:endParaRPr lang="en-US" sz="8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D44BB1-E5FC-9E46-A48A-F3678490D141}"/>
                  </a:ext>
                </a:extLst>
              </p:cNvPr>
              <p:cNvSpPr txBox="1"/>
              <p:nvPr/>
            </p:nvSpPr>
            <p:spPr>
              <a:xfrm>
                <a:off x="810693" y="600841"/>
                <a:ext cx="34657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/>
                  <a:t>wht</a:t>
                </a:r>
                <a:endParaRPr lang="en-US" sz="8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BE9500-FD59-944D-B129-5DECE461EF5D}"/>
                  </a:ext>
                </a:extLst>
              </p:cNvPr>
              <p:cNvSpPr txBox="1"/>
              <p:nvPr/>
            </p:nvSpPr>
            <p:spPr>
              <a:xfrm>
                <a:off x="1388521" y="1259766"/>
                <a:ext cx="29367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jet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AB8C0D-6F12-3C43-8BB0-F2C8E7C87E44}"/>
                  </a:ext>
                </a:extLst>
              </p:cNvPr>
              <p:cNvSpPr txBox="1"/>
              <p:nvPr/>
            </p:nvSpPr>
            <p:spPr>
              <a:xfrm>
                <a:off x="1929792" y="1224164"/>
                <a:ext cx="3016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/>
                  <a:t>cst</a:t>
                </a:r>
                <a:endParaRPr lang="en-US" sz="800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ACE2DA6-3722-F542-918B-989299F655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9511" y="2061868"/>
                <a:ext cx="1504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7B9984-89A4-1B40-98BF-5C5472C0E8B5}"/>
                  </a:ext>
                </a:extLst>
              </p:cNvPr>
              <p:cNvSpPr txBox="1"/>
              <p:nvPr/>
            </p:nvSpPr>
            <p:spPr>
              <a:xfrm>
                <a:off x="2502858" y="1226663"/>
                <a:ext cx="29848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err="1"/>
                  <a:t>prl</a:t>
                </a:r>
                <a:endParaRPr lang="en-US" sz="800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C31EE85-5958-8C43-9A19-C8ACC21D3F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0532" y="1893612"/>
                <a:ext cx="1504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8178549-A413-BC4D-8DED-3528719AE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0329" y="1554508"/>
                <a:ext cx="1504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8689D76-C907-574C-96F4-87961C69B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0048" y="1804693"/>
                <a:ext cx="1504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FC7BBB1-0854-2747-9707-F21D344C47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170" y="1813021"/>
                <a:ext cx="1504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AD81E80-559E-AD49-B770-280EDFCD93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522" y="2065007"/>
                <a:ext cx="1504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FFCB1CE-90E5-3B49-AD34-BF72786DC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319" y="1970660"/>
                <a:ext cx="15047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0" name="Picture 109">
            <a:extLst>
              <a:ext uri="{FF2B5EF4-FFF2-40B4-BE49-F238E27FC236}">
                <a16:creationId xmlns:a16="http://schemas.microsoft.com/office/drawing/2014/main" id="{300C28A7-1D40-834D-BF7F-DA350344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930" y="1482554"/>
            <a:ext cx="7764609" cy="418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4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D3B3-EF5B-1A4B-AE3A-B8433119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1E1907-510B-CC45-B1EF-825CDEFF5E2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Creation of pseudo Y and W chromosomes using mutants and biased operational sex ratio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354E4C7-7BB0-664F-8D18-5ADAD9655B94}"/>
              </a:ext>
            </a:extLst>
          </p:cNvPr>
          <p:cNvSpPr/>
          <p:nvPr/>
        </p:nvSpPr>
        <p:spPr>
          <a:xfrm>
            <a:off x="1393380" y="2983387"/>
            <a:ext cx="879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-/</a:t>
            </a:r>
            <a:r>
              <a:rPr lang="en-US" sz="2400" dirty="0" err="1"/>
              <a:t>wht</a:t>
            </a:r>
            <a:endParaRPr lang="en-US" sz="24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D513D4E-1248-5B40-940E-48F8D7D78421}"/>
              </a:ext>
            </a:extLst>
          </p:cNvPr>
          <p:cNvSpPr/>
          <p:nvPr/>
        </p:nvSpPr>
        <p:spPr>
          <a:xfrm>
            <a:off x="5645462" y="1621392"/>
            <a:ext cx="1265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wht</a:t>
            </a:r>
            <a:r>
              <a:rPr lang="en-US" sz="2400" dirty="0"/>
              <a:t>/</a:t>
            </a:r>
            <a:r>
              <a:rPr lang="en-US" sz="2400" dirty="0" err="1"/>
              <a:t>wht</a:t>
            </a:r>
            <a:endParaRPr lang="en-US" sz="2400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E4001A8-45E1-D742-BE82-268DC8A22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32"/>
          <a:stretch/>
        </p:blipFill>
        <p:spPr>
          <a:xfrm>
            <a:off x="5645462" y="1980890"/>
            <a:ext cx="1340152" cy="146011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682CFB5-11E2-B54A-85D4-A706E3243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65"/>
          <a:stretch/>
        </p:blipFill>
        <p:spPr>
          <a:xfrm>
            <a:off x="1157394" y="3477140"/>
            <a:ext cx="1351061" cy="148498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62968C-7724-DF43-8A2F-2011E2D94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94251"/>
              </p:ext>
            </p:extLst>
          </p:nvPr>
        </p:nvGraphicFramePr>
        <p:xfrm>
          <a:off x="3249614" y="3663374"/>
          <a:ext cx="45465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533">
                  <a:extLst>
                    <a:ext uri="{9D8B030D-6E8A-4147-A177-3AD203B41FA5}">
                      <a16:colId xmlns:a16="http://schemas.microsoft.com/office/drawing/2014/main" val="2614370760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585069134"/>
                    </a:ext>
                  </a:extLst>
                </a:gridCol>
                <a:gridCol w="1515533">
                  <a:extLst>
                    <a:ext uri="{9D8B030D-6E8A-4147-A177-3AD203B41FA5}">
                      <a16:colId xmlns:a16="http://schemas.microsoft.com/office/drawing/2014/main" val="36259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wht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wht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09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wht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wht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wht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wht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wht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21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wht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-/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wht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905605"/>
                  </a:ext>
                </a:extLst>
              </a:tr>
            </a:tbl>
          </a:graphicData>
        </a:graphic>
      </p:graphicFrame>
      <p:sp>
        <p:nvSpPr>
          <p:cNvPr id="72" name="Left Arrow 71">
            <a:extLst>
              <a:ext uri="{FF2B5EF4-FFF2-40B4-BE49-F238E27FC236}">
                <a16:creationId xmlns:a16="http://schemas.microsoft.com/office/drawing/2014/main" id="{48DA9E53-9DBD-FD41-ABD2-DD5CDB5FAAB0}"/>
              </a:ext>
            </a:extLst>
          </p:cNvPr>
          <p:cNvSpPr/>
          <p:nvPr/>
        </p:nvSpPr>
        <p:spPr>
          <a:xfrm>
            <a:off x="7796213" y="4467651"/>
            <a:ext cx="1271587" cy="3082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Left Arrow 82">
            <a:extLst>
              <a:ext uri="{FF2B5EF4-FFF2-40B4-BE49-F238E27FC236}">
                <a16:creationId xmlns:a16="http://schemas.microsoft.com/office/drawing/2014/main" id="{8DD3D7AC-4285-EE44-A259-95F7F9398446}"/>
              </a:ext>
            </a:extLst>
          </p:cNvPr>
          <p:cNvSpPr/>
          <p:nvPr/>
        </p:nvSpPr>
        <p:spPr>
          <a:xfrm>
            <a:off x="7796213" y="4002435"/>
            <a:ext cx="1271587" cy="3123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8C9AD5-6F65-D244-87AD-611784893F12}"/>
              </a:ext>
            </a:extLst>
          </p:cNvPr>
          <p:cNvSpPr txBox="1"/>
          <p:nvPr/>
        </p:nvSpPr>
        <p:spPr>
          <a:xfrm>
            <a:off x="9201150" y="3945493"/>
            <a:ext cx="203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100 of females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C4BC46E-F3D5-5940-9FE0-0C6310555E62}"/>
              </a:ext>
            </a:extLst>
          </p:cNvPr>
          <p:cNvSpPr txBox="1"/>
          <p:nvPr/>
        </p:nvSpPr>
        <p:spPr>
          <a:xfrm>
            <a:off x="9201150" y="4406562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10 males</a:t>
            </a:r>
          </a:p>
        </p:txBody>
      </p:sp>
    </p:spTree>
    <p:extLst>
      <p:ext uri="{BB962C8B-B14F-4D97-AF65-F5344CB8AC3E}">
        <p14:creationId xmlns:p14="http://schemas.microsoft.com/office/powerpoint/2010/main" val="2786972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Helvetica"/>
                <a:cs typeface="Helvetica"/>
              </a:rPr>
              <a:t>It takes a great team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06377" y="919744"/>
            <a:ext cx="1505222" cy="11289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A5366-DC96-2745-9BEA-470C9F328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28" r="11628"/>
          <a:stretch/>
        </p:blipFill>
        <p:spPr>
          <a:xfrm>
            <a:off x="10884971" y="2790743"/>
            <a:ext cx="914388" cy="1435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A3E78-3C4A-4A4E-AF83-020178E0F9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86"/>
          <a:stretch/>
        </p:blipFill>
        <p:spPr>
          <a:xfrm>
            <a:off x="8889611" y="737617"/>
            <a:ext cx="1209682" cy="1499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6532D-2A0D-6E4C-BAFC-DEA2183DB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702" y="4815573"/>
            <a:ext cx="1085335" cy="1445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894E39-C206-ED41-8E65-D811AECA2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8146" y="4845308"/>
            <a:ext cx="1122908" cy="1419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F1744-B197-BB45-92BF-8ACFF2C40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27" y="4048295"/>
            <a:ext cx="4440708" cy="23030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B861A9-6708-854E-95CD-5930B88CB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3092" y="2800342"/>
            <a:ext cx="1069675" cy="14262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081C8C-6D98-A846-A5A8-DF7A642ADC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8616" y="733146"/>
            <a:ext cx="1200599" cy="15007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E45717-A07E-8B40-AC54-C08AB702E2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1683" y="2812861"/>
            <a:ext cx="1137759" cy="14221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2E03DF-3938-684A-8C94-A7C8B86917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980" r="16014"/>
          <a:stretch/>
        </p:blipFill>
        <p:spPr>
          <a:xfrm>
            <a:off x="10840496" y="736680"/>
            <a:ext cx="1112352" cy="15030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698CD1-FC7A-4446-8026-06B1C020B4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9566" y="2800342"/>
            <a:ext cx="956478" cy="14347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8DB4307-0FA9-F44D-B288-DE79C85399C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50579" b="8433"/>
          <a:stretch/>
        </p:blipFill>
        <p:spPr>
          <a:xfrm>
            <a:off x="8889610" y="4830000"/>
            <a:ext cx="1032278" cy="14344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3B1ED5-EFDF-B540-A75D-97F827F5D35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877" t="29656" r="20418"/>
          <a:stretch/>
        </p:blipFill>
        <p:spPr>
          <a:xfrm rot="5400000">
            <a:off x="6771523" y="4960747"/>
            <a:ext cx="1426234" cy="11811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148A95-1E3E-6B48-A675-2E0E67BABD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200" y="719173"/>
            <a:ext cx="3923954" cy="307320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3B0C483-BFA5-1049-872F-B7E9719A077C}"/>
              </a:ext>
            </a:extLst>
          </p:cNvPr>
          <p:cNvSpPr txBox="1"/>
          <p:nvPr/>
        </p:nvSpPr>
        <p:spPr>
          <a:xfrm>
            <a:off x="4924605" y="2186920"/>
            <a:ext cx="1643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LT Blackmon</a:t>
            </a:r>
          </a:p>
          <a:p>
            <a:pPr algn="ctr"/>
            <a:r>
              <a:rPr lang="en-US" sz="1400" dirty="0"/>
              <a:t>Chief Field Assistant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5F1FF-23CB-B948-8B46-33E6F196DB3B}"/>
              </a:ext>
            </a:extLst>
          </p:cNvPr>
          <p:cNvSpPr txBox="1"/>
          <p:nvPr/>
        </p:nvSpPr>
        <p:spPr>
          <a:xfrm>
            <a:off x="6969297" y="2171361"/>
            <a:ext cx="1306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Michelle </a:t>
            </a:r>
            <a:r>
              <a:rPr lang="en-US" sz="1400" dirty="0" err="1"/>
              <a:t>Jonika</a:t>
            </a:r>
            <a:endParaRPr lang="en-US" sz="1400" dirty="0"/>
          </a:p>
          <a:p>
            <a:pPr algn="ctr"/>
            <a:r>
              <a:rPr lang="en-US" sz="1400" dirty="0"/>
              <a:t>Grad Student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45781C-47E2-2044-BBE4-9DA7F108C493}"/>
              </a:ext>
            </a:extLst>
          </p:cNvPr>
          <p:cNvSpPr txBox="1"/>
          <p:nvPr/>
        </p:nvSpPr>
        <p:spPr>
          <a:xfrm>
            <a:off x="6673118" y="4183669"/>
            <a:ext cx="1871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Julio </a:t>
            </a:r>
            <a:r>
              <a:rPr lang="en-US" sz="1400" dirty="0" err="1"/>
              <a:t>Rincones</a:t>
            </a:r>
            <a:r>
              <a:rPr lang="en-US" sz="1400" dirty="0"/>
              <a:t> </a:t>
            </a:r>
            <a:r>
              <a:rPr lang="en-US" sz="1400" dirty="0" err="1"/>
              <a:t>Gamboa</a:t>
            </a:r>
            <a:endParaRPr lang="en-US" sz="1400" dirty="0"/>
          </a:p>
          <a:p>
            <a:pPr algn="ctr"/>
            <a:r>
              <a:rPr lang="en-US" sz="1400" dirty="0"/>
              <a:t>Grad Student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263655-63EF-0340-B89F-8F8051F9D13A}"/>
              </a:ext>
            </a:extLst>
          </p:cNvPr>
          <p:cNvSpPr txBox="1"/>
          <p:nvPr/>
        </p:nvSpPr>
        <p:spPr>
          <a:xfrm>
            <a:off x="6738605" y="6228061"/>
            <a:ext cx="1511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Terrence Sylvester</a:t>
            </a:r>
          </a:p>
          <a:p>
            <a:pPr algn="ctr"/>
            <a:r>
              <a:rPr lang="en-US" sz="1400" dirty="0"/>
              <a:t>Grad Student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7C22D4-7F8C-5345-95E6-F029262BD63E}"/>
              </a:ext>
            </a:extLst>
          </p:cNvPr>
          <p:cNvSpPr txBox="1"/>
          <p:nvPr/>
        </p:nvSpPr>
        <p:spPr>
          <a:xfrm>
            <a:off x="5064909" y="6231012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Carl </a:t>
            </a:r>
            <a:r>
              <a:rPr lang="en-US" sz="1400" dirty="0" err="1"/>
              <a:t>Hjelmen</a:t>
            </a:r>
            <a:endParaRPr lang="en-US" sz="1400" dirty="0"/>
          </a:p>
          <a:p>
            <a:pPr algn="ctr"/>
            <a:r>
              <a:rPr lang="en-US" sz="1400" dirty="0"/>
              <a:t>Postdoc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A65D13-B2ED-E445-8CF7-96E512C65588}"/>
              </a:ext>
            </a:extLst>
          </p:cNvPr>
          <p:cNvSpPr txBox="1"/>
          <p:nvPr/>
        </p:nvSpPr>
        <p:spPr>
          <a:xfrm>
            <a:off x="4551059" y="4182873"/>
            <a:ext cx="221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Riddhi</a:t>
            </a:r>
            <a:r>
              <a:rPr lang="en-US" sz="1400" dirty="0"/>
              <a:t> Perkins</a:t>
            </a:r>
          </a:p>
          <a:p>
            <a:pPr algn="ctr"/>
            <a:r>
              <a:rPr lang="en-US" sz="1400" dirty="0"/>
              <a:t>Lab Manager Extraordinaire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0AD6CF-CD04-6C46-AD44-C3BFFDB9ED87}"/>
              </a:ext>
            </a:extLst>
          </p:cNvPr>
          <p:cNvSpPr txBox="1"/>
          <p:nvPr/>
        </p:nvSpPr>
        <p:spPr>
          <a:xfrm>
            <a:off x="8776599" y="2171361"/>
            <a:ext cx="1567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Andrew Armstrong</a:t>
            </a:r>
          </a:p>
          <a:p>
            <a:pPr algn="ctr"/>
            <a:r>
              <a:rPr lang="en-US" sz="1400" dirty="0"/>
              <a:t>Undergrad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3B15AF-5697-7049-B948-CC582FB20BD5}"/>
              </a:ext>
            </a:extLst>
          </p:cNvPr>
          <p:cNvSpPr txBox="1"/>
          <p:nvPr/>
        </p:nvSpPr>
        <p:spPr>
          <a:xfrm>
            <a:off x="10736013" y="6228061"/>
            <a:ext cx="1147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Ellie Simpson</a:t>
            </a:r>
          </a:p>
          <a:p>
            <a:pPr algn="ctr"/>
            <a:r>
              <a:rPr lang="en-US" sz="1400" dirty="0"/>
              <a:t>Undergrad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A39135-2692-6545-9D67-FEDA052D6B9E}"/>
              </a:ext>
            </a:extLst>
          </p:cNvPr>
          <p:cNvSpPr txBox="1"/>
          <p:nvPr/>
        </p:nvSpPr>
        <p:spPr>
          <a:xfrm>
            <a:off x="10566920" y="2212608"/>
            <a:ext cx="1550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Paulina Serra Rossi</a:t>
            </a:r>
          </a:p>
          <a:p>
            <a:pPr algn="ctr"/>
            <a:r>
              <a:rPr lang="en-US" sz="1400" dirty="0"/>
              <a:t>Undergrad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869F09-E645-814B-A5E2-FE1F5E3D6C50}"/>
              </a:ext>
            </a:extLst>
          </p:cNvPr>
          <p:cNvSpPr txBox="1"/>
          <p:nvPr/>
        </p:nvSpPr>
        <p:spPr>
          <a:xfrm>
            <a:off x="10860142" y="4172324"/>
            <a:ext cx="964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Amy Shum</a:t>
            </a:r>
          </a:p>
          <a:p>
            <a:pPr algn="ctr"/>
            <a:r>
              <a:rPr lang="en-US" sz="1400" dirty="0"/>
              <a:t>Undergrad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BE05A7-2D2B-914E-9852-1CEC505FF639}"/>
              </a:ext>
            </a:extLst>
          </p:cNvPr>
          <p:cNvSpPr txBox="1"/>
          <p:nvPr/>
        </p:nvSpPr>
        <p:spPr>
          <a:xfrm>
            <a:off x="8753202" y="6261523"/>
            <a:ext cx="1157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Johnathan Lo</a:t>
            </a:r>
          </a:p>
          <a:p>
            <a:pPr algn="ctr"/>
            <a:r>
              <a:rPr lang="en-US" sz="1400" dirty="0"/>
              <a:t>Undergrad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2AF980-18BE-CB40-914C-A8D1898B2D78}"/>
              </a:ext>
            </a:extLst>
          </p:cNvPr>
          <p:cNvSpPr txBox="1"/>
          <p:nvPr/>
        </p:nvSpPr>
        <p:spPr>
          <a:xfrm>
            <a:off x="8878531" y="4199389"/>
            <a:ext cx="1463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Nathan Anderson</a:t>
            </a:r>
          </a:p>
          <a:p>
            <a:pPr algn="ctr"/>
            <a:r>
              <a:rPr lang="en-US" sz="1400" dirty="0"/>
              <a:t>Undergrad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C6A6A5-3A29-D441-A671-2C155ED4B32D}"/>
              </a:ext>
            </a:extLst>
          </p:cNvPr>
          <p:cNvSpPr txBox="1"/>
          <p:nvPr/>
        </p:nvSpPr>
        <p:spPr>
          <a:xfrm>
            <a:off x="422721" y="6377377"/>
            <a:ext cx="336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even more great  people too!</a:t>
            </a:r>
          </a:p>
        </p:txBody>
      </p:sp>
    </p:spTree>
    <p:extLst>
      <p:ext uri="{BB962C8B-B14F-4D97-AF65-F5344CB8AC3E}">
        <p14:creationId xmlns:p14="http://schemas.microsoft.com/office/powerpoint/2010/main" val="651193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F7319C-EAFC-A148-AA89-A75617B1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A8C1B-EE3E-3D49-872A-9360D4A20225}"/>
              </a:ext>
            </a:extLst>
          </p:cNvPr>
          <p:cNvSpPr txBox="1"/>
          <p:nvPr/>
        </p:nvSpPr>
        <p:spPr>
          <a:xfrm>
            <a:off x="694479" y="740779"/>
            <a:ext cx="98579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Why does effective population size matter to me?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3600" dirty="0"/>
              <a:t>The effective population size determines the balance between drift and selection and by extension the fate of new mutations.</a:t>
            </a:r>
          </a:p>
          <a:p>
            <a:endParaRPr lang="en-US" sz="3600" dirty="0"/>
          </a:p>
          <a:p>
            <a:r>
              <a:rPr lang="en-US" sz="3600" dirty="0"/>
              <a:t>Are all mutations the same?</a:t>
            </a:r>
          </a:p>
        </p:txBody>
      </p:sp>
    </p:spTree>
    <p:extLst>
      <p:ext uri="{BB962C8B-B14F-4D97-AF65-F5344CB8AC3E}">
        <p14:creationId xmlns:p14="http://schemas.microsoft.com/office/powerpoint/2010/main" val="266133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47342" y="1091336"/>
            <a:ext cx="3979708" cy="3058288"/>
            <a:chOff x="4490217" y="750972"/>
            <a:chExt cx="3979708" cy="3058288"/>
          </a:xfrm>
        </p:grpSpPr>
        <p:sp>
          <p:nvSpPr>
            <p:cNvPr id="40" name="TextBox 39"/>
            <p:cNvSpPr txBox="1"/>
            <p:nvPr/>
          </p:nvSpPr>
          <p:spPr>
            <a:xfrm>
              <a:off x="4503050" y="750972"/>
              <a:ext cx="3900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Mutations are roughly neutral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0217" y="3101374"/>
              <a:ext cx="39797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/>
                  <a:cs typeface="Helvetica"/>
                </a:rPr>
                <a:t>-1                        0                      1</a:t>
              </a:r>
            </a:p>
            <a:p>
              <a:pPr algn="ctr"/>
              <a:r>
                <a:rPr lang="en-US" sz="2000" dirty="0">
                  <a:latin typeface="Helvetica"/>
                  <a:cs typeface="Helvetica"/>
                </a:rPr>
                <a:t>fitness</a:t>
              </a:r>
              <a:endParaRPr lang="en-US" sz="2400" dirty="0">
                <a:latin typeface="Helvetica"/>
                <a:cs typeface="Helvetica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5804215" y="1599557"/>
              <a:ext cx="1418982" cy="1531723"/>
            </a:xfrm>
            <a:custGeom>
              <a:avLst/>
              <a:gdLst>
                <a:gd name="connsiteX0" fmla="*/ 0 w 1462527"/>
                <a:gd name="connsiteY0" fmla="*/ 1500842 h 1527236"/>
                <a:gd name="connsiteX1" fmla="*/ 243755 w 1462527"/>
                <a:gd name="connsiteY1" fmla="*/ 1488014 h 1527236"/>
                <a:gd name="connsiteX2" fmla="*/ 384876 w 1462527"/>
                <a:gd name="connsiteY2" fmla="*/ 1321255 h 1527236"/>
                <a:gd name="connsiteX3" fmla="*/ 833897 w 1462527"/>
                <a:gd name="connsiteY3" fmla="*/ 3 h 1527236"/>
                <a:gd name="connsiteX4" fmla="*/ 1244431 w 1462527"/>
                <a:gd name="connsiteY4" fmla="*/ 1334082 h 1527236"/>
                <a:gd name="connsiteX5" fmla="*/ 1334235 w 1462527"/>
                <a:gd name="connsiteY5" fmla="*/ 1513670 h 1527236"/>
                <a:gd name="connsiteX6" fmla="*/ 1462527 w 1462527"/>
                <a:gd name="connsiteY6" fmla="*/ 1500842 h 1527236"/>
                <a:gd name="connsiteX0" fmla="*/ 0 w 1489549"/>
                <a:gd name="connsiteY0" fmla="*/ 1500842 h 1538481"/>
                <a:gd name="connsiteX1" fmla="*/ 243755 w 1489549"/>
                <a:gd name="connsiteY1" fmla="*/ 1488014 h 1538481"/>
                <a:gd name="connsiteX2" fmla="*/ 384876 w 1489549"/>
                <a:gd name="connsiteY2" fmla="*/ 1321255 h 1538481"/>
                <a:gd name="connsiteX3" fmla="*/ 833897 w 1489549"/>
                <a:gd name="connsiteY3" fmla="*/ 3 h 1538481"/>
                <a:gd name="connsiteX4" fmla="*/ 1244431 w 1489549"/>
                <a:gd name="connsiteY4" fmla="*/ 1334082 h 1538481"/>
                <a:gd name="connsiteX5" fmla="*/ 1334235 w 1489549"/>
                <a:gd name="connsiteY5" fmla="*/ 1513670 h 1538481"/>
                <a:gd name="connsiteX6" fmla="*/ 1489549 w 1489549"/>
                <a:gd name="connsiteY6" fmla="*/ 1524003 h 1538481"/>
                <a:gd name="connsiteX0" fmla="*/ 0 w 1489549"/>
                <a:gd name="connsiteY0" fmla="*/ 1500842 h 1531345"/>
                <a:gd name="connsiteX1" fmla="*/ 243755 w 1489549"/>
                <a:gd name="connsiteY1" fmla="*/ 1488014 h 1531345"/>
                <a:gd name="connsiteX2" fmla="*/ 384876 w 1489549"/>
                <a:gd name="connsiteY2" fmla="*/ 1321255 h 1531345"/>
                <a:gd name="connsiteX3" fmla="*/ 833897 w 1489549"/>
                <a:gd name="connsiteY3" fmla="*/ 3 h 1531345"/>
                <a:gd name="connsiteX4" fmla="*/ 1244431 w 1489549"/>
                <a:gd name="connsiteY4" fmla="*/ 1334082 h 1531345"/>
                <a:gd name="connsiteX5" fmla="*/ 1334235 w 1489549"/>
                <a:gd name="connsiteY5" fmla="*/ 1513670 h 1531345"/>
                <a:gd name="connsiteX6" fmla="*/ 1489549 w 1489549"/>
                <a:gd name="connsiteY6" fmla="*/ 1524003 h 1531345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304257"/>
                <a:gd name="connsiteY0" fmla="*/ 1493122 h 1524393"/>
                <a:gd name="connsiteX1" fmla="*/ 58463 w 1304257"/>
                <a:gd name="connsiteY1" fmla="*/ 1488014 h 1524393"/>
                <a:gd name="connsiteX2" fmla="*/ 199584 w 1304257"/>
                <a:gd name="connsiteY2" fmla="*/ 1321255 h 1524393"/>
                <a:gd name="connsiteX3" fmla="*/ 648605 w 1304257"/>
                <a:gd name="connsiteY3" fmla="*/ 3 h 1524393"/>
                <a:gd name="connsiteX4" fmla="*/ 1059139 w 1304257"/>
                <a:gd name="connsiteY4" fmla="*/ 1334082 h 1524393"/>
                <a:gd name="connsiteX5" fmla="*/ 1101398 w 1304257"/>
                <a:gd name="connsiteY5" fmla="*/ 1456933 h 1524393"/>
                <a:gd name="connsiteX6" fmla="*/ 1148943 w 1304257"/>
                <a:gd name="connsiteY6" fmla="*/ 1513670 h 1524393"/>
                <a:gd name="connsiteX7" fmla="*/ 1304257 w 1304257"/>
                <a:gd name="connsiteY7" fmla="*/ 1524003 h 1524393"/>
                <a:gd name="connsiteX0" fmla="*/ 5691 w 1309948"/>
                <a:gd name="connsiteY0" fmla="*/ 1493122 h 1524393"/>
                <a:gd name="connsiteX1" fmla="*/ 64154 w 1309948"/>
                <a:gd name="connsiteY1" fmla="*/ 1488014 h 1524393"/>
                <a:gd name="connsiteX2" fmla="*/ 205275 w 1309948"/>
                <a:gd name="connsiteY2" fmla="*/ 1321255 h 1524393"/>
                <a:gd name="connsiteX3" fmla="*/ 654296 w 1309948"/>
                <a:gd name="connsiteY3" fmla="*/ 3 h 1524393"/>
                <a:gd name="connsiteX4" fmla="*/ 1064830 w 1309948"/>
                <a:gd name="connsiteY4" fmla="*/ 1334082 h 1524393"/>
                <a:gd name="connsiteX5" fmla="*/ 1107089 w 1309948"/>
                <a:gd name="connsiteY5" fmla="*/ 1456933 h 1524393"/>
                <a:gd name="connsiteX6" fmla="*/ 1154634 w 1309948"/>
                <a:gd name="connsiteY6" fmla="*/ 1513670 h 1524393"/>
                <a:gd name="connsiteX7" fmla="*/ 1309948 w 1309948"/>
                <a:gd name="connsiteY7" fmla="*/ 1524003 h 1524393"/>
                <a:gd name="connsiteX0" fmla="*/ 2253 w 1426178"/>
                <a:gd name="connsiteY0" fmla="*/ 1508563 h 1524393"/>
                <a:gd name="connsiteX1" fmla="*/ 180384 w 1426178"/>
                <a:gd name="connsiteY1" fmla="*/ 1488014 h 1524393"/>
                <a:gd name="connsiteX2" fmla="*/ 321505 w 1426178"/>
                <a:gd name="connsiteY2" fmla="*/ 1321255 h 1524393"/>
                <a:gd name="connsiteX3" fmla="*/ 770526 w 1426178"/>
                <a:gd name="connsiteY3" fmla="*/ 3 h 1524393"/>
                <a:gd name="connsiteX4" fmla="*/ 1181060 w 1426178"/>
                <a:gd name="connsiteY4" fmla="*/ 1334082 h 1524393"/>
                <a:gd name="connsiteX5" fmla="*/ 1223319 w 1426178"/>
                <a:gd name="connsiteY5" fmla="*/ 1456933 h 1524393"/>
                <a:gd name="connsiteX6" fmla="*/ 1270864 w 1426178"/>
                <a:gd name="connsiteY6" fmla="*/ 1513670 h 1524393"/>
                <a:gd name="connsiteX7" fmla="*/ 1426178 w 1426178"/>
                <a:gd name="connsiteY7" fmla="*/ 1524003 h 1524393"/>
                <a:gd name="connsiteX0" fmla="*/ 3032 w 1426957"/>
                <a:gd name="connsiteY0" fmla="*/ 1508563 h 1524393"/>
                <a:gd name="connsiteX1" fmla="*/ 138700 w 1426957"/>
                <a:gd name="connsiteY1" fmla="*/ 1499594 h 1524393"/>
                <a:gd name="connsiteX2" fmla="*/ 322284 w 1426957"/>
                <a:gd name="connsiteY2" fmla="*/ 1321255 h 1524393"/>
                <a:gd name="connsiteX3" fmla="*/ 771305 w 1426957"/>
                <a:gd name="connsiteY3" fmla="*/ 3 h 1524393"/>
                <a:gd name="connsiteX4" fmla="*/ 1181839 w 1426957"/>
                <a:gd name="connsiteY4" fmla="*/ 1334082 h 1524393"/>
                <a:gd name="connsiteX5" fmla="*/ 1224098 w 1426957"/>
                <a:gd name="connsiteY5" fmla="*/ 1456933 h 1524393"/>
                <a:gd name="connsiteX6" fmla="*/ 1271643 w 1426957"/>
                <a:gd name="connsiteY6" fmla="*/ 1513670 h 1524393"/>
                <a:gd name="connsiteX7" fmla="*/ 1426957 w 1426957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5188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2499 w 1426424"/>
                <a:gd name="connsiteY0" fmla="*/ 1508563 h 1524393"/>
                <a:gd name="connsiteX1" fmla="*/ 138167 w 1426424"/>
                <a:gd name="connsiteY1" fmla="*/ 1518894 h 1524393"/>
                <a:gd name="connsiteX2" fmla="*/ 321751 w 1426424"/>
                <a:gd name="connsiteY2" fmla="*/ 1321255 h 1524393"/>
                <a:gd name="connsiteX3" fmla="*/ 770772 w 1426424"/>
                <a:gd name="connsiteY3" fmla="*/ 3 h 1524393"/>
                <a:gd name="connsiteX4" fmla="*/ 1181306 w 1426424"/>
                <a:gd name="connsiteY4" fmla="*/ 1334082 h 1524393"/>
                <a:gd name="connsiteX5" fmla="*/ 1223565 w 1426424"/>
                <a:gd name="connsiteY5" fmla="*/ 1456933 h 1524393"/>
                <a:gd name="connsiteX6" fmla="*/ 1271110 w 1426424"/>
                <a:gd name="connsiteY6" fmla="*/ 1513670 h 1524393"/>
                <a:gd name="connsiteX7" fmla="*/ 1426424 w 1426424"/>
                <a:gd name="connsiteY7" fmla="*/ 1524003 h 1524393"/>
                <a:gd name="connsiteX0" fmla="*/ 2955 w 1430740"/>
                <a:gd name="connsiteY0" fmla="*/ 1531723 h 1534580"/>
                <a:gd name="connsiteX1" fmla="*/ 142483 w 1430740"/>
                <a:gd name="connsiteY1" fmla="*/ 1518894 h 1534580"/>
                <a:gd name="connsiteX2" fmla="*/ 326067 w 1430740"/>
                <a:gd name="connsiteY2" fmla="*/ 1321255 h 1534580"/>
                <a:gd name="connsiteX3" fmla="*/ 775088 w 1430740"/>
                <a:gd name="connsiteY3" fmla="*/ 3 h 1534580"/>
                <a:gd name="connsiteX4" fmla="*/ 1185622 w 1430740"/>
                <a:gd name="connsiteY4" fmla="*/ 1334082 h 1534580"/>
                <a:gd name="connsiteX5" fmla="*/ 1227881 w 1430740"/>
                <a:gd name="connsiteY5" fmla="*/ 1456933 h 1534580"/>
                <a:gd name="connsiteX6" fmla="*/ 1275426 w 1430740"/>
                <a:gd name="connsiteY6" fmla="*/ 1513670 h 1534580"/>
                <a:gd name="connsiteX7" fmla="*/ 1430740 w 1430740"/>
                <a:gd name="connsiteY7" fmla="*/ 1524003 h 1534580"/>
                <a:gd name="connsiteX0" fmla="*/ 0 w 1427785"/>
                <a:gd name="connsiteY0" fmla="*/ 1531723 h 1537720"/>
                <a:gd name="connsiteX1" fmla="*/ 139528 w 1427785"/>
                <a:gd name="connsiteY1" fmla="*/ 1518894 h 1537720"/>
                <a:gd name="connsiteX2" fmla="*/ 323112 w 1427785"/>
                <a:gd name="connsiteY2" fmla="*/ 1321255 h 1537720"/>
                <a:gd name="connsiteX3" fmla="*/ 772133 w 1427785"/>
                <a:gd name="connsiteY3" fmla="*/ 3 h 1537720"/>
                <a:gd name="connsiteX4" fmla="*/ 1182667 w 1427785"/>
                <a:gd name="connsiteY4" fmla="*/ 1334082 h 1537720"/>
                <a:gd name="connsiteX5" fmla="*/ 1224926 w 1427785"/>
                <a:gd name="connsiteY5" fmla="*/ 1456933 h 1537720"/>
                <a:gd name="connsiteX6" fmla="*/ 1272471 w 1427785"/>
                <a:gd name="connsiteY6" fmla="*/ 1513670 h 1537720"/>
                <a:gd name="connsiteX7" fmla="*/ 1427785 w 1427785"/>
                <a:gd name="connsiteY7" fmla="*/ 1524003 h 1537720"/>
                <a:gd name="connsiteX0" fmla="*/ 0 w 1427785"/>
                <a:gd name="connsiteY0" fmla="*/ 1531723 h 1531723"/>
                <a:gd name="connsiteX1" fmla="*/ 139528 w 1427785"/>
                <a:gd name="connsiteY1" fmla="*/ 1518894 h 1531723"/>
                <a:gd name="connsiteX2" fmla="*/ 323112 w 1427785"/>
                <a:gd name="connsiteY2" fmla="*/ 1321255 h 1531723"/>
                <a:gd name="connsiteX3" fmla="*/ 772133 w 1427785"/>
                <a:gd name="connsiteY3" fmla="*/ 3 h 1531723"/>
                <a:gd name="connsiteX4" fmla="*/ 1182667 w 1427785"/>
                <a:gd name="connsiteY4" fmla="*/ 1334082 h 1531723"/>
                <a:gd name="connsiteX5" fmla="*/ 1224926 w 1427785"/>
                <a:gd name="connsiteY5" fmla="*/ 1456933 h 1531723"/>
                <a:gd name="connsiteX6" fmla="*/ 1272471 w 1427785"/>
                <a:gd name="connsiteY6" fmla="*/ 1513670 h 1531723"/>
                <a:gd name="connsiteX7" fmla="*/ 1427785 w 1427785"/>
                <a:gd name="connsiteY7" fmla="*/ 1524003 h 1531723"/>
                <a:gd name="connsiteX0" fmla="*/ 0 w 1427785"/>
                <a:gd name="connsiteY0" fmla="*/ 1531723 h 1531723"/>
                <a:gd name="connsiteX1" fmla="*/ 139528 w 1427785"/>
                <a:gd name="connsiteY1" fmla="*/ 1518894 h 1531723"/>
                <a:gd name="connsiteX2" fmla="*/ 323112 w 1427785"/>
                <a:gd name="connsiteY2" fmla="*/ 1321255 h 1531723"/>
                <a:gd name="connsiteX3" fmla="*/ 772133 w 1427785"/>
                <a:gd name="connsiteY3" fmla="*/ 3 h 1531723"/>
                <a:gd name="connsiteX4" fmla="*/ 1182667 w 1427785"/>
                <a:gd name="connsiteY4" fmla="*/ 1334082 h 1531723"/>
                <a:gd name="connsiteX5" fmla="*/ 1224926 w 1427785"/>
                <a:gd name="connsiteY5" fmla="*/ 1456933 h 1531723"/>
                <a:gd name="connsiteX6" fmla="*/ 1272471 w 1427785"/>
                <a:gd name="connsiteY6" fmla="*/ 1513670 h 1531723"/>
                <a:gd name="connsiteX7" fmla="*/ 1427785 w 1427785"/>
                <a:gd name="connsiteY7" fmla="*/ 1524003 h 153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7785" h="1531723">
                  <a:moveTo>
                    <a:pt x="0" y="1531723"/>
                  </a:moveTo>
                  <a:cubicBezTo>
                    <a:pt x="43480" y="1528693"/>
                    <a:pt x="101117" y="1534671"/>
                    <a:pt x="139528" y="1518894"/>
                  </a:cubicBezTo>
                  <a:cubicBezTo>
                    <a:pt x="177939" y="1503117"/>
                    <a:pt x="267861" y="1431579"/>
                    <a:pt x="323112" y="1321255"/>
                  </a:cubicBezTo>
                  <a:cubicBezTo>
                    <a:pt x="378363" y="1210931"/>
                    <a:pt x="628874" y="-2135"/>
                    <a:pt x="772133" y="3"/>
                  </a:cubicBezTo>
                  <a:cubicBezTo>
                    <a:pt x="915392" y="2141"/>
                    <a:pt x="1165106" y="1276546"/>
                    <a:pt x="1182667" y="1334082"/>
                  </a:cubicBezTo>
                  <a:cubicBezTo>
                    <a:pt x="1200228" y="1391618"/>
                    <a:pt x="1209959" y="1427002"/>
                    <a:pt x="1224926" y="1456933"/>
                  </a:cubicBezTo>
                  <a:cubicBezTo>
                    <a:pt x="1239893" y="1486864"/>
                    <a:pt x="1238661" y="1502492"/>
                    <a:pt x="1272471" y="1513670"/>
                  </a:cubicBezTo>
                  <a:cubicBezTo>
                    <a:pt x="1306281" y="1524848"/>
                    <a:pt x="1350931" y="1525012"/>
                    <a:pt x="1427785" y="1524003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90217" y="1169153"/>
              <a:ext cx="3900509" cy="1962127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0" y="0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Neutral mutations are not impacted by populations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E075BBC-C8C7-DD4F-84BE-E49B34B0DA3D}"/>
                  </a:ext>
                </a:extLst>
              </p:cNvPr>
              <p:cNvSpPr/>
              <p:nvPr/>
            </p:nvSpPr>
            <p:spPr>
              <a:xfrm>
                <a:off x="10385128" y="1351924"/>
                <a:ext cx="73686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E075BBC-C8C7-DD4F-84BE-E49B34B0D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128" y="1351924"/>
                <a:ext cx="736868" cy="898964"/>
              </a:xfrm>
              <a:prstGeom prst="rect">
                <a:avLst/>
              </a:prstGeom>
              <a:blipFill>
                <a:blip r:embed="rId3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B514AA-111A-3949-9732-B051EC9651CD}"/>
                  </a:ext>
                </a:extLst>
              </p:cNvPr>
              <p:cNvSpPr/>
              <p:nvPr/>
            </p:nvSpPr>
            <p:spPr>
              <a:xfrm>
                <a:off x="10286126" y="3888013"/>
                <a:ext cx="9348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2</m:t>
                      </m:r>
                      <m:r>
                        <a:rPr lang="en-US" sz="2800" i="1">
                          <a:latin typeface="Cambria Math" charset="0"/>
                        </a:rPr>
                        <m:t>𝑁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2B514AA-111A-3949-9732-B051EC965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126" y="3888013"/>
                <a:ext cx="934871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3B1A34A-DA14-B34D-BDCA-45477136F269}"/>
              </a:ext>
            </a:extLst>
          </p:cNvPr>
          <p:cNvSpPr txBox="1"/>
          <p:nvPr/>
        </p:nvSpPr>
        <p:spPr>
          <a:xfrm>
            <a:off x="6674537" y="1524422"/>
            <a:ext cx="318289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b="0" dirty="0"/>
              <a:t>Probability that a new mutation will fix in the population is just its current frequency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13FDA-0C57-8149-8CDE-3E29EDE90503}"/>
              </a:ext>
            </a:extLst>
          </p:cNvPr>
          <p:cNvSpPr txBox="1"/>
          <p:nvPr/>
        </p:nvSpPr>
        <p:spPr>
          <a:xfrm>
            <a:off x="6674537" y="4011124"/>
            <a:ext cx="31828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b="0" dirty="0"/>
              <a:t>How many mutations occur</a:t>
            </a:r>
          </a:p>
        </p:txBody>
      </p:sp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485AC259-BC67-7041-AE71-4E262A20ADAA}"/>
              </a:ext>
            </a:extLst>
          </p:cNvPr>
          <p:cNvSpPr txBox="1"/>
          <p:nvPr/>
        </p:nvSpPr>
        <p:spPr>
          <a:xfrm>
            <a:off x="6674537" y="2915478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75000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2" grpId="1"/>
      <p:bldP spid="2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47342" y="1091336"/>
            <a:ext cx="3979708" cy="3058288"/>
            <a:chOff x="4490217" y="750972"/>
            <a:chExt cx="3979708" cy="3058288"/>
          </a:xfrm>
        </p:grpSpPr>
        <p:sp>
          <p:nvSpPr>
            <p:cNvPr id="40" name="TextBox 39"/>
            <p:cNvSpPr txBox="1"/>
            <p:nvPr/>
          </p:nvSpPr>
          <p:spPr>
            <a:xfrm>
              <a:off x="4503050" y="750972"/>
              <a:ext cx="3900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Mutations are roughly neutral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0217" y="3101374"/>
              <a:ext cx="39797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/>
                  <a:cs typeface="Helvetica"/>
                </a:rPr>
                <a:t>-1                        0                      1</a:t>
              </a:r>
            </a:p>
            <a:p>
              <a:pPr algn="ctr"/>
              <a:r>
                <a:rPr lang="en-US" sz="2000" dirty="0">
                  <a:latin typeface="Helvetica"/>
                  <a:cs typeface="Helvetica"/>
                </a:rPr>
                <a:t>fitness</a:t>
              </a:r>
              <a:endParaRPr lang="en-US" sz="2400" dirty="0">
                <a:latin typeface="Helvetica"/>
                <a:cs typeface="Helvetica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5804215" y="1599557"/>
              <a:ext cx="1418982" cy="1531723"/>
            </a:xfrm>
            <a:custGeom>
              <a:avLst/>
              <a:gdLst>
                <a:gd name="connsiteX0" fmla="*/ 0 w 1462527"/>
                <a:gd name="connsiteY0" fmla="*/ 1500842 h 1527236"/>
                <a:gd name="connsiteX1" fmla="*/ 243755 w 1462527"/>
                <a:gd name="connsiteY1" fmla="*/ 1488014 h 1527236"/>
                <a:gd name="connsiteX2" fmla="*/ 384876 w 1462527"/>
                <a:gd name="connsiteY2" fmla="*/ 1321255 h 1527236"/>
                <a:gd name="connsiteX3" fmla="*/ 833897 w 1462527"/>
                <a:gd name="connsiteY3" fmla="*/ 3 h 1527236"/>
                <a:gd name="connsiteX4" fmla="*/ 1244431 w 1462527"/>
                <a:gd name="connsiteY4" fmla="*/ 1334082 h 1527236"/>
                <a:gd name="connsiteX5" fmla="*/ 1334235 w 1462527"/>
                <a:gd name="connsiteY5" fmla="*/ 1513670 h 1527236"/>
                <a:gd name="connsiteX6" fmla="*/ 1462527 w 1462527"/>
                <a:gd name="connsiteY6" fmla="*/ 1500842 h 1527236"/>
                <a:gd name="connsiteX0" fmla="*/ 0 w 1489549"/>
                <a:gd name="connsiteY0" fmla="*/ 1500842 h 1538481"/>
                <a:gd name="connsiteX1" fmla="*/ 243755 w 1489549"/>
                <a:gd name="connsiteY1" fmla="*/ 1488014 h 1538481"/>
                <a:gd name="connsiteX2" fmla="*/ 384876 w 1489549"/>
                <a:gd name="connsiteY2" fmla="*/ 1321255 h 1538481"/>
                <a:gd name="connsiteX3" fmla="*/ 833897 w 1489549"/>
                <a:gd name="connsiteY3" fmla="*/ 3 h 1538481"/>
                <a:gd name="connsiteX4" fmla="*/ 1244431 w 1489549"/>
                <a:gd name="connsiteY4" fmla="*/ 1334082 h 1538481"/>
                <a:gd name="connsiteX5" fmla="*/ 1334235 w 1489549"/>
                <a:gd name="connsiteY5" fmla="*/ 1513670 h 1538481"/>
                <a:gd name="connsiteX6" fmla="*/ 1489549 w 1489549"/>
                <a:gd name="connsiteY6" fmla="*/ 1524003 h 1538481"/>
                <a:gd name="connsiteX0" fmla="*/ 0 w 1489549"/>
                <a:gd name="connsiteY0" fmla="*/ 1500842 h 1531345"/>
                <a:gd name="connsiteX1" fmla="*/ 243755 w 1489549"/>
                <a:gd name="connsiteY1" fmla="*/ 1488014 h 1531345"/>
                <a:gd name="connsiteX2" fmla="*/ 384876 w 1489549"/>
                <a:gd name="connsiteY2" fmla="*/ 1321255 h 1531345"/>
                <a:gd name="connsiteX3" fmla="*/ 833897 w 1489549"/>
                <a:gd name="connsiteY3" fmla="*/ 3 h 1531345"/>
                <a:gd name="connsiteX4" fmla="*/ 1244431 w 1489549"/>
                <a:gd name="connsiteY4" fmla="*/ 1334082 h 1531345"/>
                <a:gd name="connsiteX5" fmla="*/ 1334235 w 1489549"/>
                <a:gd name="connsiteY5" fmla="*/ 1513670 h 1531345"/>
                <a:gd name="connsiteX6" fmla="*/ 1489549 w 1489549"/>
                <a:gd name="connsiteY6" fmla="*/ 1524003 h 1531345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304257"/>
                <a:gd name="connsiteY0" fmla="*/ 1493122 h 1524393"/>
                <a:gd name="connsiteX1" fmla="*/ 58463 w 1304257"/>
                <a:gd name="connsiteY1" fmla="*/ 1488014 h 1524393"/>
                <a:gd name="connsiteX2" fmla="*/ 199584 w 1304257"/>
                <a:gd name="connsiteY2" fmla="*/ 1321255 h 1524393"/>
                <a:gd name="connsiteX3" fmla="*/ 648605 w 1304257"/>
                <a:gd name="connsiteY3" fmla="*/ 3 h 1524393"/>
                <a:gd name="connsiteX4" fmla="*/ 1059139 w 1304257"/>
                <a:gd name="connsiteY4" fmla="*/ 1334082 h 1524393"/>
                <a:gd name="connsiteX5" fmla="*/ 1101398 w 1304257"/>
                <a:gd name="connsiteY5" fmla="*/ 1456933 h 1524393"/>
                <a:gd name="connsiteX6" fmla="*/ 1148943 w 1304257"/>
                <a:gd name="connsiteY6" fmla="*/ 1513670 h 1524393"/>
                <a:gd name="connsiteX7" fmla="*/ 1304257 w 1304257"/>
                <a:gd name="connsiteY7" fmla="*/ 1524003 h 1524393"/>
                <a:gd name="connsiteX0" fmla="*/ 5691 w 1309948"/>
                <a:gd name="connsiteY0" fmla="*/ 1493122 h 1524393"/>
                <a:gd name="connsiteX1" fmla="*/ 64154 w 1309948"/>
                <a:gd name="connsiteY1" fmla="*/ 1488014 h 1524393"/>
                <a:gd name="connsiteX2" fmla="*/ 205275 w 1309948"/>
                <a:gd name="connsiteY2" fmla="*/ 1321255 h 1524393"/>
                <a:gd name="connsiteX3" fmla="*/ 654296 w 1309948"/>
                <a:gd name="connsiteY3" fmla="*/ 3 h 1524393"/>
                <a:gd name="connsiteX4" fmla="*/ 1064830 w 1309948"/>
                <a:gd name="connsiteY4" fmla="*/ 1334082 h 1524393"/>
                <a:gd name="connsiteX5" fmla="*/ 1107089 w 1309948"/>
                <a:gd name="connsiteY5" fmla="*/ 1456933 h 1524393"/>
                <a:gd name="connsiteX6" fmla="*/ 1154634 w 1309948"/>
                <a:gd name="connsiteY6" fmla="*/ 1513670 h 1524393"/>
                <a:gd name="connsiteX7" fmla="*/ 1309948 w 1309948"/>
                <a:gd name="connsiteY7" fmla="*/ 1524003 h 1524393"/>
                <a:gd name="connsiteX0" fmla="*/ 2253 w 1426178"/>
                <a:gd name="connsiteY0" fmla="*/ 1508563 h 1524393"/>
                <a:gd name="connsiteX1" fmla="*/ 180384 w 1426178"/>
                <a:gd name="connsiteY1" fmla="*/ 1488014 h 1524393"/>
                <a:gd name="connsiteX2" fmla="*/ 321505 w 1426178"/>
                <a:gd name="connsiteY2" fmla="*/ 1321255 h 1524393"/>
                <a:gd name="connsiteX3" fmla="*/ 770526 w 1426178"/>
                <a:gd name="connsiteY3" fmla="*/ 3 h 1524393"/>
                <a:gd name="connsiteX4" fmla="*/ 1181060 w 1426178"/>
                <a:gd name="connsiteY4" fmla="*/ 1334082 h 1524393"/>
                <a:gd name="connsiteX5" fmla="*/ 1223319 w 1426178"/>
                <a:gd name="connsiteY5" fmla="*/ 1456933 h 1524393"/>
                <a:gd name="connsiteX6" fmla="*/ 1270864 w 1426178"/>
                <a:gd name="connsiteY6" fmla="*/ 1513670 h 1524393"/>
                <a:gd name="connsiteX7" fmla="*/ 1426178 w 1426178"/>
                <a:gd name="connsiteY7" fmla="*/ 1524003 h 1524393"/>
                <a:gd name="connsiteX0" fmla="*/ 3032 w 1426957"/>
                <a:gd name="connsiteY0" fmla="*/ 1508563 h 1524393"/>
                <a:gd name="connsiteX1" fmla="*/ 138700 w 1426957"/>
                <a:gd name="connsiteY1" fmla="*/ 1499594 h 1524393"/>
                <a:gd name="connsiteX2" fmla="*/ 322284 w 1426957"/>
                <a:gd name="connsiteY2" fmla="*/ 1321255 h 1524393"/>
                <a:gd name="connsiteX3" fmla="*/ 771305 w 1426957"/>
                <a:gd name="connsiteY3" fmla="*/ 3 h 1524393"/>
                <a:gd name="connsiteX4" fmla="*/ 1181839 w 1426957"/>
                <a:gd name="connsiteY4" fmla="*/ 1334082 h 1524393"/>
                <a:gd name="connsiteX5" fmla="*/ 1224098 w 1426957"/>
                <a:gd name="connsiteY5" fmla="*/ 1456933 h 1524393"/>
                <a:gd name="connsiteX6" fmla="*/ 1271643 w 1426957"/>
                <a:gd name="connsiteY6" fmla="*/ 1513670 h 1524393"/>
                <a:gd name="connsiteX7" fmla="*/ 1426957 w 1426957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5188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2499 w 1426424"/>
                <a:gd name="connsiteY0" fmla="*/ 1508563 h 1524393"/>
                <a:gd name="connsiteX1" fmla="*/ 138167 w 1426424"/>
                <a:gd name="connsiteY1" fmla="*/ 1518894 h 1524393"/>
                <a:gd name="connsiteX2" fmla="*/ 321751 w 1426424"/>
                <a:gd name="connsiteY2" fmla="*/ 1321255 h 1524393"/>
                <a:gd name="connsiteX3" fmla="*/ 770772 w 1426424"/>
                <a:gd name="connsiteY3" fmla="*/ 3 h 1524393"/>
                <a:gd name="connsiteX4" fmla="*/ 1181306 w 1426424"/>
                <a:gd name="connsiteY4" fmla="*/ 1334082 h 1524393"/>
                <a:gd name="connsiteX5" fmla="*/ 1223565 w 1426424"/>
                <a:gd name="connsiteY5" fmla="*/ 1456933 h 1524393"/>
                <a:gd name="connsiteX6" fmla="*/ 1271110 w 1426424"/>
                <a:gd name="connsiteY6" fmla="*/ 1513670 h 1524393"/>
                <a:gd name="connsiteX7" fmla="*/ 1426424 w 1426424"/>
                <a:gd name="connsiteY7" fmla="*/ 1524003 h 1524393"/>
                <a:gd name="connsiteX0" fmla="*/ 2955 w 1430740"/>
                <a:gd name="connsiteY0" fmla="*/ 1531723 h 1534580"/>
                <a:gd name="connsiteX1" fmla="*/ 142483 w 1430740"/>
                <a:gd name="connsiteY1" fmla="*/ 1518894 h 1534580"/>
                <a:gd name="connsiteX2" fmla="*/ 326067 w 1430740"/>
                <a:gd name="connsiteY2" fmla="*/ 1321255 h 1534580"/>
                <a:gd name="connsiteX3" fmla="*/ 775088 w 1430740"/>
                <a:gd name="connsiteY3" fmla="*/ 3 h 1534580"/>
                <a:gd name="connsiteX4" fmla="*/ 1185622 w 1430740"/>
                <a:gd name="connsiteY4" fmla="*/ 1334082 h 1534580"/>
                <a:gd name="connsiteX5" fmla="*/ 1227881 w 1430740"/>
                <a:gd name="connsiteY5" fmla="*/ 1456933 h 1534580"/>
                <a:gd name="connsiteX6" fmla="*/ 1275426 w 1430740"/>
                <a:gd name="connsiteY6" fmla="*/ 1513670 h 1534580"/>
                <a:gd name="connsiteX7" fmla="*/ 1430740 w 1430740"/>
                <a:gd name="connsiteY7" fmla="*/ 1524003 h 1534580"/>
                <a:gd name="connsiteX0" fmla="*/ 0 w 1427785"/>
                <a:gd name="connsiteY0" fmla="*/ 1531723 h 1537720"/>
                <a:gd name="connsiteX1" fmla="*/ 139528 w 1427785"/>
                <a:gd name="connsiteY1" fmla="*/ 1518894 h 1537720"/>
                <a:gd name="connsiteX2" fmla="*/ 323112 w 1427785"/>
                <a:gd name="connsiteY2" fmla="*/ 1321255 h 1537720"/>
                <a:gd name="connsiteX3" fmla="*/ 772133 w 1427785"/>
                <a:gd name="connsiteY3" fmla="*/ 3 h 1537720"/>
                <a:gd name="connsiteX4" fmla="*/ 1182667 w 1427785"/>
                <a:gd name="connsiteY4" fmla="*/ 1334082 h 1537720"/>
                <a:gd name="connsiteX5" fmla="*/ 1224926 w 1427785"/>
                <a:gd name="connsiteY5" fmla="*/ 1456933 h 1537720"/>
                <a:gd name="connsiteX6" fmla="*/ 1272471 w 1427785"/>
                <a:gd name="connsiteY6" fmla="*/ 1513670 h 1537720"/>
                <a:gd name="connsiteX7" fmla="*/ 1427785 w 1427785"/>
                <a:gd name="connsiteY7" fmla="*/ 1524003 h 1537720"/>
                <a:gd name="connsiteX0" fmla="*/ 0 w 1427785"/>
                <a:gd name="connsiteY0" fmla="*/ 1531723 h 1531723"/>
                <a:gd name="connsiteX1" fmla="*/ 139528 w 1427785"/>
                <a:gd name="connsiteY1" fmla="*/ 1518894 h 1531723"/>
                <a:gd name="connsiteX2" fmla="*/ 323112 w 1427785"/>
                <a:gd name="connsiteY2" fmla="*/ 1321255 h 1531723"/>
                <a:gd name="connsiteX3" fmla="*/ 772133 w 1427785"/>
                <a:gd name="connsiteY3" fmla="*/ 3 h 1531723"/>
                <a:gd name="connsiteX4" fmla="*/ 1182667 w 1427785"/>
                <a:gd name="connsiteY4" fmla="*/ 1334082 h 1531723"/>
                <a:gd name="connsiteX5" fmla="*/ 1224926 w 1427785"/>
                <a:gd name="connsiteY5" fmla="*/ 1456933 h 1531723"/>
                <a:gd name="connsiteX6" fmla="*/ 1272471 w 1427785"/>
                <a:gd name="connsiteY6" fmla="*/ 1513670 h 1531723"/>
                <a:gd name="connsiteX7" fmla="*/ 1427785 w 1427785"/>
                <a:gd name="connsiteY7" fmla="*/ 1524003 h 1531723"/>
                <a:gd name="connsiteX0" fmla="*/ 0 w 1427785"/>
                <a:gd name="connsiteY0" fmla="*/ 1531723 h 1531723"/>
                <a:gd name="connsiteX1" fmla="*/ 139528 w 1427785"/>
                <a:gd name="connsiteY1" fmla="*/ 1518894 h 1531723"/>
                <a:gd name="connsiteX2" fmla="*/ 323112 w 1427785"/>
                <a:gd name="connsiteY2" fmla="*/ 1321255 h 1531723"/>
                <a:gd name="connsiteX3" fmla="*/ 772133 w 1427785"/>
                <a:gd name="connsiteY3" fmla="*/ 3 h 1531723"/>
                <a:gd name="connsiteX4" fmla="*/ 1182667 w 1427785"/>
                <a:gd name="connsiteY4" fmla="*/ 1334082 h 1531723"/>
                <a:gd name="connsiteX5" fmla="*/ 1224926 w 1427785"/>
                <a:gd name="connsiteY5" fmla="*/ 1456933 h 1531723"/>
                <a:gd name="connsiteX6" fmla="*/ 1272471 w 1427785"/>
                <a:gd name="connsiteY6" fmla="*/ 1513670 h 1531723"/>
                <a:gd name="connsiteX7" fmla="*/ 1427785 w 1427785"/>
                <a:gd name="connsiteY7" fmla="*/ 1524003 h 153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7785" h="1531723">
                  <a:moveTo>
                    <a:pt x="0" y="1531723"/>
                  </a:moveTo>
                  <a:cubicBezTo>
                    <a:pt x="43480" y="1528693"/>
                    <a:pt x="101117" y="1534671"/>
                    <a:pt x="139528" y="1518894"/>
                  </a:cubicBezTo>
                  <a:cubicBezTo>
                    <a:pt x="177939" y="1503117"/>
                    <a:pt x="267861" y="1431579"/>
                    <a:pt x="323112" y="1321255"/>
                  </a:cubicBezTo>
                  <a:cubicBezTo>
                    <a:pt x="378363" y="1210931"/>
                    <a:pt x="628874" y="-2135"/>
                    <a:pt x="772133" y="3"/>
                  </a:cubicBezTo>
                  <a:cubicBezTo>
                    <a:pt x="915392" y="2141"/>
                    <a:pt x="1165106" y="1276546"/>
                    <a:pt x="1182667" y="1334082"/>
                  </a:cubicBezTo>
                  <a:cubicBezTo>
                    <a:pt x="1200228" y="1391618"/>
                    <a:pt x="1209959" y="1427002"/>
                    <a:pt x="1224926" y="1456933"/>
                  </a:cubicBezTo>
                  <a:cubicBezTo>
                    <a:pt x="1239893" y="1486864"/>
                    <a:pt x="1238661" y="1502492"/>
                    <a:pt x="1272471" y="1513670"/>
                  </a:cubicBezTo>
                  <a:cubicBezTo>
                    <a:pt x="1306281" y="1524848"/>
                    <a:pt x="1350931" y="1525012"/>
                    <a:pt x="1427785" y="1524003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90217" y="1169153"/>
              <a:ext cx="3900509" cy="1962127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0" y="0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Neutral mutations are not impacted by populations size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83074" y="4346885"/>
            <a:ext cx="2357151" cy="2238243"/>
            <a:chOff x="959073" y="4346884"/>
            <a:chExt cx="2357151" cy="2238243"/>
          </a:xfrm>
        </p:grpSpPr>
        <p:grpSp>
          <p:nvGrpSpPr>
            <p:cNvPr id="45" name="Group 44"/>
            <p:cNvGrpSpPr/>
            <p:nvPr/>
          </p:nvGrpSpPr>
          <p:grpSpPr>
            <a:xfrm>
              <a:off x="959073" y="4346884"/>
              <a:ext cx="2357151" cy="2238243"/>
              <a:chOff x="3262079" y="4135057"/>
              <a:chExt cx="1964461" cy="2238243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546231" y="4190999"/>
                <a:ext cx="1680309" cy="16617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546231" y="5850080"/>
                <a:ext cx="1680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Small              Large </a:t>
                </a:r>
              </a:p>
              <a:p>
                <a:pPr algn="ctr"/>
                <a:r>
                  <a:rPr lang="en-US" sz="1600" dirty="0">
                    <a:latin typeface="Helvetica"/>
                    <a:cs typeface="Helvetica"/>
                  </a:rPr>
                  <a:t>Population size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16200000">
                <a:off x="2541381" y="4855755"/>
                <a:ext cx="1723549" cy="282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Helvetica"/>
                    <a:cs typeface="Helvetica"/>
                  </a:rPr>
                  <a:t>Rate of evolution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1584960" y="5213268"/>
              <a:ext cx="438912" cy="84863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02992" y="5213268"/>
              <a:ext cx="438912" cy="84227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145024" y="4644533"/>
                <a:ext cx="5256182" cy="818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𝑅𝑎𝑡𝑒</m:t>
                      </m:r>
                      <m:r>
                        <a:rPr lang="en-US" sz="2800" i="1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</a:rPr>
                        <m:t>𝑜𝑓</m:t>
                      </m:r>
                      <m:r>
                        <a:rPr lang="en-US" sz="2800" i="1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</a:rPr>
                        <m:t>𝑒𝑣𝑜𝑙𝑢𝑡𝑖𝑜𝑛</m:t>
                      </m:r>
                      <m:r>
                        <a:rPr lang="en-US" sz="2800" i="1">
                          <a:latin typeface="Cambria Math" charset="0"/>
                        </a:rPr>
                        <m:t>=(2</m:t>
                      </m:r>
                      <m:r>
                        <a:rPr lang="en-US" sz="2800" i="1">
                          <a:latin typeface="Cambria Math" charset="0"/>
                        </a:rPr>
                        <m:t>𝑁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d>
                        <m:dPr>
                          <m:ctrlPr>
                            <a:rPr lang="mr-I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024" y="4644533"/>
                <a:ext cx="5256182" cy="818557"/>
              </a:xfrm>
              <a:prstGeom prst="rect">
                <a:avLst/>
              </a:prstGeom>
              <a:blipFill>
                <a:blip r:embed="rId3"/>
                <a:stretch>
                  <a:fillRect l="-964" t="-1538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8556887" y="4816724"/>
            <a:ext cx="1684317" cy="750275"/>
            <a:chOff x="5355771" y="1187532"/>
            <a:chExt cx="1684317" cy="750275"/>
          </a:xfrm>
        </p:grpSpPr>
        <p:cxnSp>
          <p:nvCxnSpPr>
            <p:cNvPr id="29" name="Straight Connector 28"/>
            <p:cNvCxnSpPr/>
            <p:nvPr/>
          </p:nvCxnSpPr>
          <p:spPr>
            <a:xfrm flipH="1">
              <a:off x="5355771" y="1187532"/>
              <a:ext cx="558141" cy="546265"/>
            </a:xfrm>
            <a:prstGeom prst="line">
              <a:avLst/>
            </a:prstGeom>
            <a:ln w="57150" cmpd="sng">
              <a:solidFill>
                <a:srgbClr val="E70407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6481947" y="1391542"/>
              <a:ext cx="558141" cy="546265"/>
            </a:xfrm>
            <a:prstGeom prst="line">
              <a:avLst/>
            </a:prstGeom>
            <a:ln w="57150" cmpd="sng">
              <a:solidFill>
                <a:srgbClr val="E70407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154112" y="4862979"/>
                <a:ext cx="36112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𝑅𝑎𝑡𝑒</m:t>
                      </m:r>
                      <m:r>
                        <a:rPr lang="en-US" sz="2800" i="1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</a:rPr>
                        <m:t>𝑜𝑓</m:t>
                      </m:r>
                      <m:r>
                        <a:rPr lang="en-US" sz="2800" i="1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charset="0"/>
                        </a:rPr>
                        <m:t>𝑒𝑣𝑜𝑙𝑢𝑡𝑖𝑜𝑛</m:t>
                      </m:r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112" y="4862979"/>
                <a:ext cx="3611245" cy="430887"/>
              </a:xfrm>
              <a:prstGeom prst="rect">
                <a:avLst/>
              </a:prstGeom>
              <a:blipFill>
                <a:blip r:embed="rId4"/>
                <a:stretch>
                  <a:fillRect l="-1754" t="-8571" r="-1404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93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47342" y="1091336"/>
            <a:ext cx="3979708" cy="3058288"/>
            <a:chOff x="4490217" y="750972"/>
            <a:chExt cx="3979708" cy="3058288"/>
          </a:xfrm>
        </p:grpSpPr>
        <p:sp>
          <p:nvSpPr>
            <p:cNvPr id="40" name="TextBox 39"/>
            <p:cNvSpPr txBox="1"/>
            <p:nvPr/>
          </p:nvSpPr>
          <p:spPr>
            <a:xfrm>
              <a:off x="4503050" y="750972"/>
              <a:ext cx="3900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Mutations are deleterious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0217" y="3101374"/>
              <a:ext cx="39797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/>
                  <a:cs typeface="Helvetica"/>
                </a:rPr>
                <a:t>-1                        0                      1</a:t>
              </a:r>
            </a:p>
            <a:p>
              <a:pPr algn="ctr"/>
              <a:r>
                <a:rPr lang="en-US" sz="2000" dirty="0">
                  <a:latin typeface="Helvetica"/>
                  <a:cs typeface="Helvetica"/>
                </a:rPr>
                <a:t>fitness</a:t>
              </a:r>
              <a:endParaRPr lang="en-US" sz="2400" dirty="0">
                <a:latin typeface="Helvetica"/>
                <a:cs typeface="Helvetica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933676" y="1600131"/>
              <a:ext cx="1418982" cy="1531723"/>
            </a:xfrm>
            <a:custGeom>
              <a:avLst/>
              <a:gdLst>
                <a:gd name="connsiteX0" fmla="*/ 0 w 1462527"/>
                <a:gd name="connsiteY0" fmla="*/ 1500842 h 1527236"/>
                <a:gd name="connsiteX1" fmla="*/ 243755 w 1462527"/>
                <a:gd name="connsiteY1" fmla="*/ 1488014 h 1527236"/>
                <a:gd name="connsiteX2" fmla="*/ 384876 w 1462527"/>
                <a:gd name="connsiteY2" fmla="*/ 1321255 h 1527236"/>
                <a:gd name="connsiteX3" fmla="*/ 833897 w 1462527"/>
                <a:gd name="connsiteY3" fmla="*/ 3 h 1527236"/>
                <a:gd name="connsiteX4" fmla="*/ 1244431 w 1462527"/>
                <a:gd name="connsiteY4" fmla="*/ 1334082 h 1527236"/>
                <a:gd name="connsiteX5" fmla="*/ 1334235 w 1462527"/>
                <a:gd name="connsiteY5" fmla="*/ 1513670 h 1527236"/>
                <a:gd name="connsiteX6" fmla="*/ 1462527 w 1462527"/>
                <a:gd name="connsiteY6" fmla="*/ 1500842 h 1527236"/>
                <a:gd name="connsiteX0" fmla="*/ 0 w 1489549"/>
                <a:gd name="connsiteY0" fmla="*/ 1500842 h 1538481"/>
                <a:gd name="connsiteX1" fmla="*/ 243755 w 1489549"/>
                <a:gd name="connsiteY1" fmla="*/ 1488014 h 1538481"/>
                <a:gd name="connsiteX2" fmla="*/ 384876 w 1489549"/>
                <a:gd name="connsiteY2" fmla="*/ 1321255 h 1538481"/>
                <a:gd name="connsiteX3" fmla="*/ 833897 w 1489549"/>
                <a:gd name="connsiteY3" fmla="*/ 3 h 1538481"/>
                <a:gd name="connsiteX4" fmla="*/ 1244431 w 1489549"/>
                <a:gd name="connsiteY4" fmla="*/ 1334082 h 1538481"/>
                <a:gd name="connsiteX5" fmla="*/ 1334235 w 1489549"/>
                <a:gd name="connsiteY5" fmla="*/ 1513670 h 1538481"/>
                <a:gd name="connsiteX6" fmla="*/ 1489549 w 1489549"/>
                <a:gd name="connsiteY6" fmla="*/ 1524003 h 1538481"/>
                <a:gd name="connsiteX0" fmla="*/ 0 w 1489549"/>
                <a:gd name="connsiteY0" fmla="*/ 1500842 h 1531345"/>
                <a:gd name="connsiteX1" fmla="*/ 243755 w 1489549"/>
                <a:gd name="connsiteY1" fmla="*/ 1488014 h 1531345"/>
                <a:gd name="connsiteX2" fmla="*/ 384876 w 1489549"/>
                <a:gd name="connsiteY2" fmla="*/ 1321255 h 1531345"/>
                <a:gd name="connsiteX3" fmla="*/ 833897 w 1489549"/>
                <a:gd name="connsiteY3" fmla="*/ 3 h 1531345"/>
                <a:gd name="connsiteX4" fmla="*/ 1244431 w 1489549"/>
                <a:gd name="connsiteY4" fmla="*/ 1334082 h 1531345"/>
                <a:gd name="connsiteX5" fmla="*/ 1334235 w 1489549"/>
                <a:gd name="connsiteY5" fmla="*/ 1513670 h 1531345"/>
                <a:gd name="connsiteX6" fmla="*/ 1489549 w 1489549"/>
                <a:gd name="connsiteY6" fmla="*/ 1524003 h 1531345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489549"/>
                <a:gd name="connsiteY0" fmla="*/ 1500842 h 1524393"/>
                <a:gd name="connsiteX1" fmla="*/ 243755 w 1489549"/>
                <a:gd name="connsiteY1" fmla="*/ 1488014 h 1524393"/>
                <a:gd name="connsiteX2" fmla="*/ 384876 w 1489549"/>
                <a:gd name="connsiteY2" fmla="*/ 1321255 h 1524393"/>
                <a:gd name="connsiteX3" fmla="*/ 833897 w 1489549"/>
                <a:gd name="connsiteY3" fmla="*/ 3 h 1524393"/>
                <a:gd name="connsiteX4" fmla="*/ 1244431 w 1489549"/>
                <a:gd name="connsiteY4" fmla="*/ 1334082 h 1524393"/>
                <a:gd name="connsiteX5" fmla="*/ 1286690 w 1489549"/>
                <a:gd name="connsiteY5" fmla="*/ 1456933 h 1524393"/>
                <a:gd name="connsiteX6" fmla="*/ 1334235 w 1489549"/>
                <a:gd name="connsiteY6" fmla="*/ 1513670 h 1524393"/>
                <a:gd name="connsiteX7" fmla="*/ 1489549 w 1489549"/>
                <a:gd name="connsiteY7" fmla="*/ 1524003 h 1524393"/>
                <a:gd name="connsiteX0" fmla="*/ 0 w 1304257"/>
                <a:gd name="connsiteY0" fmla="*/ 1493122 h 1524393"/>
                <a:gd name="connsiteX1" fmla="*/ 58463 w 1304257"/>
                <a:gd name="connsiteY1" fmla="*/ 1488014 h 1524393"/>
                <a:gd name="connsiteX2" fmla="*/ 199584 w 1304257"/>
                <a:gd name="connsiteY2" fmla="*/ 1321255 h 1524393"/>
                <a:gd name="connsiteX3" fmla="*/ 648605 w 1304257"/>
                <a:gd name="connsiteY3" fmla="*/ 3 h 1524393"/>
                <a:gd name="connsiteX4" fmla="*/ 1059139 w 1304257"/>
                <a:gd name="connsiteY4" fmla="*/ 1334082 h 1524393"/>
                <a:gd name="connsiteX5" fmla="*/ 1101398 w 1304257"/>
                <a:gd name="connsiteY5" fmla="*/ 1456933 h 1524393"/>
                <a:gd name="connsiteX6" fmla="*/ 1148943 w 1304257"/>
                <a:gd name="connsiteY6" fmla="*/ 1513670 h 1524393"/>
                <a:gd name="connsiteX7" fmla="*/ 1304257 w 1304257"/>
                <a:gd name="connsiteY7" fmla="*/ 1524003 h 1524393"/>
                <a:gd name="connsiteX0" fmla="*/ 5691 w 1309948"/>
                <a:gd name="connsiteY0" fmla="*/ 1493122 h 1524393"/>
                <a:gd name="connsiteX1" fmla="*/ 64154 w 1309948"/>
                <a:gd name="connsiteY1" fmla="*/ 1488014 h 1524393"/>
                <a:gd name="connsiteX2" fmla="*/ 205275 w 1309948"/>
                <a:gd name="connsiteY2" fmla="*/ 1321255 h 1524393"/>
                <a:gd name="connsiteX3" fmla="*/ 654296 w 1309948"/>
                <a:gd name="connsiteY3" fmla="*/ 3 h 1524393"/>
                <a:gd name="connsiteX4" fmla="*/ 1064830 w 1309948"/>
                <a:gd name="connsiteY4" fmla="*/ 1334082 h 1524393"/>
                <a:gd name="connsiteX5" fmla="*/ 1107089 w 1309948"/>
                <a:gd name="connsiteY5" fmla="*/ 1456933 h 1524393"/>
                <a:gd name="connsiteX6" fmla="*/ 1154634 w 1309948"/>
                <a:gd name="connsiteY6" fmla="*/ 1513670 h 1524393"/>
                <a:gd name="connsiteX7" fmla="*/ 1309948 w 1309948"/>
                <a:gd name="connsiteY7" fmla="*/ 1524003 h 1524393"/>
                <a:gd name="connsiteX0" fmla="*/ 2253 w 1426178"/>
                <a:gd name="connsiteY0" fmla="*/ 1508563 h 1524393"/>
                <a:gd name="connsiteX1" fmla="*/ 180384 w 1426178"/>
                <a:gd name="connsiteY1" fmla="*/ 1488014 h 1524393"/>
                <a:gd name="connsiteX2" fmla="*/ 321505 w 1426178"/>
                <a:gd name="connsiteY2" fmla="*/ 1321255 h 1524393"/>
                <a:gd name="connsiteX3" fmla="*/ 770526 w 1426178"/>
                <a:gd name="connsiteY3" fmla="*/ 3 h 1524393"/>
                <a:gd name="connsiteX4" fmla="*/ 1181060 w 1426178"/>
                <a:gd name="connsiteY4" fmla="*/ 1334082 h 1524393"/>
                <a:gd name="connsiteX5" fmla="*/ 1223319 w 1426178"/>
                <a:gd name="connsiteY5" fmla="*/ 1456933 h 1524393"/>
                <a:gd name="connsiteX6" fmla="*/ 1270864 w 1426178"/>
                <a:gd name="connsiteY6" fmla="*/ 1513670 h 1524393"/>
                <a:gd name="connsiteX7" fmla="*/ 1426178 w 1426178"/>
                <a:gd name="connsiteY7" fmla="*/ 1524003 h 1524393"/>
                <a:gd name="connsiteX0" fmla="*/ 3032 w 1426957"/>
                <a:gd name="connsiteY0" fmla="*/ 1508563 h 1524393"/>
                <a:gd name="connsiteX1" fmla="*/ 138700 w 1426957"/>
                <a:gd name="connsiteY1" fmla="*/ 1499594 h 1524393"/>
                <a:gd name="connsiteX2" fmla="*/ 322284 w 1426957"/>
                <a:gd name="connsiteY2" fmla="*/ 1321255 h 1524393"/>
                <a:gd name="connsiteX3" fmla="*/ 771305 w 1426957"/>
                <a:gd name="connsiteY3" fmla="*/ 3 h 1524393"/>
                <a:gd name="connsiteX4" fmla="*/ 1181839 w 1426957"/>
                <a:gd name="connsiteY4" fmla="*/ 1334082 h 1524393"/>
                <a:gd name="connsiteX5" fmla="*/ 1224098 w 1426957"/>
                <a:gd name="connsiteY5" fmla="*/ 1456933 h 1524393"/>
                <a:gd name="connsiteX6" fmla="*/ 1271643 w 1426957"/>
                <a:gd name="connsiteY6" fmla="*/ 1513670 h 1524393"/>
                <a:gd name="connsiteX7" fmla="*/ 1426957 w 1426957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4995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3979 w 1427904"/>
                <a:gd name="connsiteY0" fmla="*/ 1508563 h 1524393"/>
                <a:gd name="connsiteX1" fmla="*/ 139647 w 1427904"/>
                <a:gd name="connsiteY1" fmla="*/ 1518894 h 1524393"/>
                <a:gd name="connsiteX2" fmla="*/ 323231 w 1427904"/>
                <a:gd name="connsiteY2" fmla="*/ 1321255 h 1524393"/>
                <a:gd name="connsiteX3" fmla="*/ 772252 w 1427904"/>
                <a:gd name="connsiteY3" fmla="*/ 3 h 1524393"/>
                <a:gd name="connsiteX4" fmla="*/ 1182786 w 1427904"/>
                <a:gd name="connsiteY4" fmla="*/ 1334082 h 1524393"/>
                <a:gd name="connsiteX5" fmla="*/ 1225045 w 1427904"/>
                <a:gd name="connsiteY5" fmla="*/ 1456933 h 1524393"/>
                <a:gd name="connsiteX6" fmla="*/ 1272590 w 1427904"/>
                <a:gd name="connsiteY6" fmla="*/ 1513670 h 1524393"/>
                <a:gd name="connsiteX7" fmla="*/ 1427904 w 1427904"/>
                <a:gd name="connsiteY7" fmla="*/ 1524003 h 1524393"/>
                <a:gd name="connsiteX0" fmla="*/ 2499 w 1426424"/>
                <a:gd name="connsiteY0" fmla="*/ 1508563 h 1524393"/>
                <a:gd name="connsiteX1" fmla="*/ 138167 w 1426424"/>
                <a:gd name="connsiteY1" fmla="*/ 1518894 h 1524393"/>
                <a:gd name="connsiteX2" fmla="*/ 321751 w 1426424"/>
                <a:gd name="connsiteY2" fmla="*/ 1321255 h 1524393"/>
                <a:gd name="connsiteX3" fmla="*/ 770772 w 1426424"/>
                <a:gd name="connsiteY3" fmla="*/ 3 h 1524393"/>
                <a:gd name="connsiteX4" fmla="*/ 1181306 w 1426424"/>
                <a:gd name="connsiteY4" fmla="*/ 1334082 h 1524393"/>
                <a:gd name="connsiteX5" fmla="*/ 1223565 w 1426424"/>
                <a:gd name="connsiteY5" fmla="*/ 1456933 h 1524393"/>
                <a:gd name="connsiteX6" fmla="*/ 1271110 w 1426424"/>
                <a:gd name="connsiteY6" fmla="*/ 1513670 h 1524393"/>
                <a:gd name="connsiteX7" fmla="*/ 1426424 w 1426424"/>
                <a:gd name="connsiteY7" fmla="*/ 1524003 h 1524393"/>
                <a:gd name="connsiteX0" fmla="*/ 2955 w 1430740"/>
                <a:gd name="connsiteY0" fmla="*/ 1531723 h 1534580"/>
                <a:gd name="connsiteX1" fmla="*/ 142483 w 1430740"/>
                <a:gd name="connsiteY1" fmla="*/ 1518894 h 1534580"/>
                <a:gd name="connsiteX2" fmla="*/ 326067 w 1430740"/>
                <a:gd name="connsiteY2" fmla="*/ 1321255 h 1534580"/>
                <a:gd name="connsiteX3" fmla="*/ 775088 w 1430740"/>
                <a:gd name="connsiteY3" fmla="*/ 3 h 1534580"/>
                <a:gd name="connsiteX4" fmla="*/ 1185622 w 1430740"/>
                <a:gd name="connsiteY4" fmla="*/ 1334082 h 1534580"/>
                <a:gd name="connsiteX5" fmla="*/ 1227881 w 1430740"/>
                <a:gd name="connsiteY5" fmla="*/ 1456933 h 1534580"/>
                <a:gd name="connsiteX6" fmla="*/ 1275426 w 1430740"/>
                <a:gd name="connsiteY6" fmla="*/ 1513670 h 1534580"/>
                <a:gd name="connsiteX7" fmla="*/ 1430740 w 1430740"/>
                <a:gd name="connsiteY7" fmla="*/ 1524003 h 1534580"/>
                <a:gd name="connsiteX0" fmla="*/ 0 w 1427785"/>
                <a:gd name="connsiteY0" fmla="*/ 1531723 h 1537720"/>
                <a:gd name="connsiteX1" fmla="*/ 139528 w 1427785"/>
                <a:gd name="connsiteY1" fmla="*/ 1518894 h 1537720"/>
                <a:gd name="connsiteX2" fmla="*/ 323112 w 1427785"/>
                <a:gd name="connsiteY2" fmla="*/ 1321255 h 1537720"/>
                <a:gd name="connsiteX3" fmla="*/ 772133 w 1427785"/>
                <a:gd name="connsiteY3" fmla="*/ 3 h 1537720"/>
                <a:gd name="connsiteX4" fmla="*/ 1182667 w 1427785"/>
                <a:gd name="connsiteY4" fmla="*/ 1334082 h 1537720"/>
                <a:gd name="connsiteX5" fmla="*/ 1224926 w 1427785"/>
                <a:gd name="connsiteY5" fmla="*/ 1456933 h 1537720"/>
                <a:gd name="connsiteX6" fmla="*/ 1272471 w 1427785"/>
                <a:gd name="connsiteY6" fmla="*/ 1513670 h 1537720"/>
                <a:gd name="connsiteX7" fmla="*/ 1427785 w 1427785"/>
                <a:gd name="connsiteY7" fmla="*/ 1524003 h 1537720"/>
                <a:gd name="connsiteX0" fmla="*/ 0 w 1427785"/>
                <a:gd name="connsiteY0" fmla="*/ 1531723 h 1531723"/>
                <a:gd name="connsiteX1" fmla="*/ 139528 w 1427785"/>
                <a:gd name="connsiteY1" fmla="*/ 1518894 h 1531723"/>
                <a:gd name="connsiteX2" fmla="*/ 323112 w 1427785"/>
                <a:gd name="connsiteY2" fmla="*/ 1321255 h 1531723"/>
                <a:gd name="connsiteX3" fmla="*/ 772133 w 1427785"/>
                <a:gd name="connsiteY3" fmla="*/ 3 h 1531723"/>
                <a:gd name="connsiteX4" fmla="*/ 1182667 w 1427785"/>
                <a:gd name="connsiteY4" fmla="*/ 1334082 h 1531723"/>
                <a:gd name="connsiteX5" fmla="*/ 1224926 w 1427785"/>
                <a:gd name="connsiteY5" fmla="*/ 1456933 h 1531723"/>
                <a:gd name="connsiteX6" fmla="*/ 1272471 w 1427785"/>
                <a:gd name="connsiteY6" fmla="*/ 1513670 h 1531723"/>
                <a:gd name="connsiteX7" fmla="*/ 1427785 w 1427785"/>
                <a:gd name="connsiteY7" fmla="*/ 1524003 h 1531723"/>
                <a:gd name="connsiteX0" fmla="*/ 0 w 1427785"/>
                <a:gd name="connsiteY0" fmla="*/ 1531723 h 1531723"/>
                <a:gd name="connsiteX1" fmla="*/ 139528 w 1427785"/>
                <a:gd name="connsiteY1" fmla="*/ 1518894 h 1531723"/>
                <a:gd name="connsiteX2" fmla="*/ 323112 w 1427785"/>
                <a:gd name="connsiteY2" fmla="*/ 1321255 h 1531723"/>
                <a:gd name="connsiteX3" fmla="*/ 772133 w 1427785"/>
                <a:gd name="connsiteY3" fmla="*/ 3 h 1531723"/>
                <a:gd name="connsiteX4" fmla="*/ 1182667 w 1427785"/>
                <a:gd name="connsiteY4" fmla="*/ 1334082 h 1531723"/>
                <a:gd name="connsiteX5" fmla="*/ 1224926 w 1427785"/>
                <a:gd name="connsiteY5" fmla="*/ 1456933 h 1531723"/>
                <a:gd name="connsiteX6" fmla="*/ 1272471 w 1427785"/>
                <a:gd name="connsiteY6" fmla="*/ 1513670 h 1531723"/>
                <a:gd name="connsiteX7" fmla="*/ 1427785 w 1427785"/>
                <a:gd name="connsiteY7" fmla="*/ 1524003 h 153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7785" h="1531723">
                  <a:moveTo>
                    <a:pt x="0" y="1531723"/>
                  </a:moveTo>
                  <a:cubicBezTo>
                    <a:pt x="43480" y="1528693"/>
                    <a:pt x="101117" y="1534671"/>
                    <a:pt x="139528" y="1518894"/>
                  </a:cubicBezTo>
                  <a:cubicBezTo>
                    <a:pt x="177939" y="1503117"/>
                    <a:pt x="267861" y="1431579"/>
                    <a:pt x="323112" y="1321255"/>
                  </a:cubicBezTo>
                  <a:cubicBezTo>
                    <a:pt x="378363" y="1210931"/>
                    <a:pt x="628874" y="-2135"/>
                    <a:pt x="772133" y="3"/>
                  </a:cubicBezTo>
                  <a:cubicBezTo>
                    <a:pt x="915392" y="2141"/>
                    <a:pt x="1165106" y="1276546"/>
                    <a:pt x="1182667" y="1334082"/>
                  </a:cubicBezTo>
                  <a:cubicBezTo>
                    <a:pt x="1200228" y="1391618"/>
                    <a:pt x="1209959" y="1427002"/>
                    <a:pt x="1224926" y="1456933"/>
                  </a:cubicBezTo>
                  <a:cubicBezTo>
                    <a:pt x="1239893" y="1486864"/>
                    <a:pt x="1238661" y="1502492"/>
                    <a:pt x="1272471" y="1513670"/>
                  </a:cubicBezTo>
                  <a:cubicBezTo>
                    <a:pt x="1306281" y="1524848"/>
                    <a:pt x="1350931" y="1525012"/>
                    <a:pt x="1427785" y="1524003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90217" y="1169153"/>
              <a:ext cx="3900509" cy="1962127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02505" y="1096545"/>
            <a:ext cx="3980177" cy="3035852"/>
            <a:chOff x="4778504" y="886728"/>
            <a:chExt cx="3980177" cy="3035852"/>
          </a:xfrm>
        </p:grpSpPr>
        <p:grpSp>
          <p:nvGrpSpPr>
            <p:cNvPr id="54" name="Group 53"/>
            <p:cNvGrpSpPr/>
            <p:nvPr/>
          </p:nvGrpSpPr>
          <p:grpSpPr>
            <a:xfrm>
              <a:off x="4845340" y="886728"/>
              <a:ext cx="3913341" cy="2380308"/>
              <a:chOff x="4490217" y="750972"/>
              <a:chExt cx="3913341" cy="2380308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4503050" y="750972"/>
                <a:ext cx="3900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Mutations are beneficial</a:t>
                </a: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6593490" y="1599557"/>
                <a:ext cx="1418982" cy="1531723"/>
              </a:xfrm>
              <a:custGeom>
                <a:avLst/>
                <a:gdLst>
                  <a:gd name="connsiteX0" fmla="*/ 0 w 1462527"/>
                  <a:gd name="connsiteY0" fmla="*/ 1500842 h 1527236"/>
                  <a:gd name="connsiteX1" fmla="*/ 243755 w 1462527"/>
                  <a:gd name="connsiteY1" fmla="*/ 1488014 h 1527236"/>
                  <a:gd name="connsiteX2" fmla="*/ 384876 w 1462527"/>
                  <a:gd name="connsiteY2" fmla="*/ 1321255 h 1527236"/>
                  <a:gd name="connsiteX3" fmla="*/ 833897 w 1462527"/>
                  <a:gd name="connsiteY3" fmla="*/ 3 h 1527236"/>
                  <a:gd name="connsiteX4" fmla="*/ 1244431 w 1462527"/>
                  <a:gd name="connsiteY4" fmla="*/ 1334082 h 1527236"/>
                  <a:gd name="connsiteX5" fmla="*/ 1334235 w 1462527"/>
                  <a:gd name="connsiteY5" fmla="*/ 1513670 h 1527236"/>
                  <a:gd name="connsiteX6" fmla="*/ 1462527 w 1462527"/>
                  <a:gd name="connsiteY6" fmla="*/ 1500842 h 1527236"/>
                  <a:gd name="connsiteX0" fmla="*/ 0 w 1489549"/>
                  <a:gd name="connsiteY0" fmla="*/ 1500842 h 1538481"/>
                  <a:gd name="connsiteX1" fmla="*/ 243755 w 1489549"/>
                  <a:gd name="connsiteY1" fmla="*/ 1488014 h 1538481"/>
                  <a:gd name="connsiteX2" fmla="*/ 384876 w 1489549"/>
                  <a:gd name="connsiteY2" fmla="*/ 1321255 h 1538481"/>
                  <a:gd name="connsiteX3" fmla="*/ 833897 w 1489549"/>
                  <a:gd name="connsiteY3" fmla="*/ 3 h 1538481"/>
                  <a:gd name="connsiteX4" fmla="*/ 1244431 w 1489549"/>
                  <a:gd name="connsiteY4" fmla="*/ 1334082 h 1538481"/>
                  <a:gd name="connsiteX5" fmla="*/ 1334235 w 1489549"/>
                  <a:gd name="connsiteY5" fmla="*/ 1513670 h 1538481"/>
                  <a:gd name="connsiteX6" fmla="*/ 1489549 w 1489549"/>
                  <a:gd name="connsiteY6" fmla="*/ 1524003 h 1538481"/>
                  <a:gd name="connsiteX0" fmla="*/ 0 w 1489549"/>
                  <a:gd name="connsiteY0" fmla="*/ 1500842 h 1531345"/>
                  <a:gd name="connsiteX1" fmla="*/ 243755 w 1489549"/>
                  <a:gd name="connsiteY1" fmla="*/ 1488014 h 1531345"/>
                  <a:gd name="connsiteX2" fmla="*/ 384876 w 1489549"/>
                  <a:gd name="connsiteY2" fmla="*/ 1321255 h 1531345"/>
                  <a:gd name="connsiteX3" fmla="*/ 833897 w 1489549"/>
                  <a:gd name="connsiteY3" fmla="*/ 3 h 1531345"/>
                  <a:gd name="connsiteX4" fmla="*/ 1244431 w 1489549"/>
                  <a:gd name="connsiteY4" fmla="*/ 1334082 h 1531345"/>
                  <a:gd name="connsiteX5" fmla="*/ 1334235 w 1489549"/>
                  <a:gd name="connsiteY5" fmla="*/ 1513670 h 1531345"/>
                  <a:gd name="connsiteX6" fmla="*/ 1489549 w 1489549"/>
                  <a:gd name="connsiteY6" fmla="*/ 1524003 h 1531345"/>
                  <a:gd name="connsiteX0" fmla="*/ 0 w 1489549"/>
                  <a:gd name="connsiteY0" fmla="*/ 1500842 h 1524393"/>
                  <a:gd name="connsiteX1" fmla="*/ 243755 w 1489549"/>
                  <a:gd name="connsiteY1" fmla="*/ 1488014 h 1524393"/>
                  <a:gd name="connsiteX2" fmla="*/ 384876 w 1489549"/>
                  <a:gd name="connsiteY2" fmla="*/ 1321255 h 1524393"/>
                  <a:gd name="connsiteX3" fmla="*/ 833897 w 1489549"/>
                  <a:gd name="connsiteY3" fmla="*/ 3 h 1524393"/>
                  <a:gd name="connsiteX4" fmla="*/ 1244431 w 1489549"/>
                  <a:gd name="connsiteY4" fmla="*/ 1334082 h 1524393"/>
                  <a:gd name="connsiteX5" fmla="*/ 1286690 w 1489549"/>
                  <a:gd name="connsiteY5" fmla="*/ 1456933 h 1524393"/>
                  <a:gd name="connsiteX6" fmla="*/ 1334235 w 1489549"/>
                  <a:gd name="connsiteY6" fmla="*/ 1513670 h 1524393"/>
                  <a:gd name="connsiteX7" fmla="*/ 1489549 w 1489549"/>
                  <a:gd name="connsiteY7" fmla="*/ 1524003 h 1524393"/>
                  <a:gd name="connsiteX0" fmla="*/ 0 w 1489549"/>
                  <a:gd name="connsiteY0" fmla="*/ 1500842 h 1524393"/>
                  <a:gd name="connsiteX1" fmla="*/ 243755 w 1489549"/>
                  <a:gd name="connsiteY1" fmla="*/ 1488014 h 1524393"/>
                  <a:gd name="connsiteX2" fmla="*/ 384876 w 1489549"/>
                  <a:gd name="connsiteY2" fmla="*/ 1321255 h 1524393"/>
                  <a:gd name="connsiteX3" fmla="*/ 833897 w 1489549"/>
                  <a:gd name="connsiteY3" fmla="*/ 3 h 1524393"/>
                  <a:gd name="connsiteX4" fmla="*/ 1244431 w 1489549"/>
                  <a:gd name="connsiteY4" fmla="*/ 1334082 h 1524393"/>
                  <a:gd name="connsiteX5" fmla="*/ 1286690 w 1489549"/>
                  <a:gd name="connsiteY5" fmla="*/ 1456933 h 1524393"/>
                  <a:gd name="connsiteX6" fmla="*/ 1334235 w 1489549"/>
                  <a:gd name="connsiteY6" fmla="*/ 1513670 h 1524393"/>
                  <a:gd name="connsiteX7" fmla="*/ 1489549 w 1489549"/>
                  <a:gd name="connsiteY7" fmla="*/ 1524003 h 1524393"/>
                  <a:gd name="connsiteX0" fmla="*/ 0 w 1489549"/>
                  <a:gd name="connsiteY0" fmla="*/ 1500842 h 1524393"/>
                  <a:gd name="connsiteX1" fmla="*/ 243755 w 1489549"/>
                  <a:gd name="connsiteY1" fmla="*/ 1488014 h 1524393"/>
                  <a:gd name="connsiteX2" fmla="*/ 384876 w 1489549"/>
                  <a:gd name="connsiteY2" fmla="*/ 1321255 h 1524393"/>
                  <a:gd name="connsiteX3" fmla="*/ 833897 w 1489549"/>
                  <a:gd name="connsiteY3" fmla="*/ 3 h 1524393"/>
                  <a:gd name="connsiteX4" fmla="*/ 1244431 w 1489549"/>
                  <a:gd name="connsiteY4" fmla="*/ 1334082 h 1524393"/>
                  <a:gd name="connsiteX5" fmla="*/ 1286690 w 1489549"/>
                  <a:gd name="connsiteY5" fmla="*/ 1456933 h 1524393"/>
                  <a:gd name="connsiteX6" fmla="*/ 1334235 w 1489549"/>
                  <a:gd name="connsiteY6" fmla="*/ 1513670 h 1524393"/>
                  <a:gd name="connsiteX7" fmla="*/ 1489549 w 1489549"/>
                  <a:gd name="connsiteY7" fmla="*/ 1524003 h 1524393"/>
                  <a:gd name="connsiteX0" fmla="*/ 0 w 1304257"/>
                  <a:gd name="connsiteY0" fmla="*/ 1493122 h 1524393"/>
                  <a:gd name="connsiteX1" fmla="*/ 58463 w 1304257"/>
                  <a:gd name="connsiteY1" fmla="*/ 1488014 h 1524393"/>
                  <a:gd name="connsiteX2" fmla="*/ 199584 w 1304257"/>
                  <a:gd name="connsiteY2" fmla="*/ 1321255 h 1524393"/>
                  <a:gd name="connsiteX3" fmla="*/ 648605 w 1304257"/>
                  <a:gd name="connsiteY3" fmla="*/ 3 h 1524393"/>
                  <a:gd name="connsiteX4" fmla="*/ 1059139 w 1304257"/>
                  <a:gd name="connsiteY4" fmla="*/ 1334082 h 1524393"/>
                  <a:gd name="connsiteX5" fmla="*/ 1101398 w 1304257"/>
                  <a:gd name="connsiteY5" fmla="*/ 1456933 h 1524393"/>
                  <a:gd name="connsiteX6" fmla="*/ 1148943 w 1304257"/>
                  <a:gd name="connsiteY6" fmla="*/ 1513670 h 1524393"/>
                  <a:gd name="connsiteX7" fmla="*/ 1304257 w 1304257"/>
                  <a:gd name="connsiteY7" fmla="*/ 1524003 h 1524393"/>
                  <a:gd name="connsiteX0" fmla="*/ 5691 w 1309948"/>
                  <a:gd name="connsiteY0" fmla="*/ 1493122 h 1524393"/>
                  <a:gd name="connsiteX1" fmla="*/ 64154 w 1309948"/>
                  <a:gd name="connsiteY1" fmla="*/ 1488014 h 1524393"/>
                  <a:gd name="connsiteX2" fmla="*/ 205275 w 1309948"/>
                  <a:gd name="connsiteY2" fmla="*/ 1321255 h 1524393"/>
                  <a:gd name="connsiteX3" fmla="*/ 654296 w 1309948"/>
                  <a:gd name="connsiteY3" fmla="*/ 3 h 1524393"/>
                  <a:gd name="connsiteX4" fmla="*/ 1064830 w 1309948"/>
                  <a:gd name="connsiteY4" fmla="*/ 1334082 h 1524393"/>
                  <a:gd name="connsiteX5" fmla="*/ 1107089 w 1309948"/>
                  <a:gd name="connsiteY5" fmla="*/ 1456933 h 1524393"/>
                  <a:gd name="connsiteX6" fmla="*/ 1154634 w 1309948"/>
                  <a:gd name="connsiteY6" fmla="*/ 1513670 h 1524393"/>
                  <a:gd name="connsiteX7" fmla="*/ 1309948 w 1309948"/>
                  <a:gd name="connsiteY7" fmla="*/ 1524003 h 1524393"/>
                  <a:gd name="connsiteX0" fmla="*/ 2253 w 1426178"/>
                  <a:gd name="connsiteY0" fmla="*/ 1508563 h 1524393"/>
                  <a:gd name="connsiteX1" fmla="*/ 180384 w 1426178"/>
                  <a:gd name="connsiteY1" fmla="*/ 1488014 h 1524393"/>
                  <a:gd name="connsiteX2" fmla="*/ 321505 w 1426178"/>
                  <a:gd name="connsiteY2" fmla="*/ 1321255 h 1524393"/>
                  <a:gd name="connsiteX3" fmla="*/ 770526 w 1426178"/>
                  <a:gd name="connsiteY3" fmla="*/ 3 h 1524393"/>
                  <a:gd name="connsiteX4" fmla="*/ 1181060 w 1426178"/>
                  <a:gd name="connsiteY4" fmla="*/ 1334082 h 1524393"/>
                  <a:gd name="connsiteX5" fmla="*/ 1223319 w 1426178"/>
                  <a:gd name="connsiteY5" fmla="*/ 1456933 h 1524393"/>
                  <a:gd name="connsiteX6" fmla="*/ 1270864 w 1426178"/>
                  <a:gd name="connsiteY6" fmla="*/ 1513670 h 1524393"/>
                  <a:gd name="connsiteX7" fmla="*/ 1426178 w 1426178"/>
                  <a:gd name="connsiteY7" fmla="*/ 1524003 h 1524393"/>
                  <a:gd name="connsiteX0" fmla="*/ 3032 w 1426957"/>
                  <a:gd name="connsiteY0" fmla="*/ 1508563 h 1524393"/>
                  <a:gd name="connsiteX1" fmla="*/ 138700 w 1426957"/>
                  <a:gd name="connsiteY1" fmla="*/ 1499594 h 1524393"/>
                  <a:gd name="connsiteX2" fmla="*/ 322284 w 1426957"/>
                  <a:gd name="connsiteY2" fmla="*/ 1321255 h 1524393"/>
                  <a:gd name="connsiteX3" fmla="*/ 771305 w 1426957"/>
                  <a:gd name="connsiteY3" fmla="*/ 3 h 1524393"/>
                  <a:gd name="connsiteX4" fmla="*/ 1181839 w 1426957"/>
                  <a:gd name="connsiteY4" fmla="*/ 1334082 h 1524393"/>
                  <a:gd name="connsiteX5" fmla="*/ 1224098 w 1426957"/>
                  <a:gd name="connsiteY5" fmla="*/ 1456933 h 1524393"/>
                  <a:gd name="connsiteX6" fmla="*/ 1271643 w 1426957"/>
                  <a:gd name="connsiteY6" fmla="*/ 1513670 h 1524393"/>
                  <a:gd name="connsiteX7" fmla="*/ 1426957 w 1426957"/>
                  <a:gd name="connsiteY7" fmla="*/ 1524003 h 1524393"/>
                  <a:gd name="connsiteX0" fmla="*/ 3979 w 1427904"/>
                  <a:gd name="connsiteY0" fmla="*/ 1508563 h 1524393"/>
                  <a:gd name="connsiteX1" fmla="*/ 139647 w 1427904"/>
                  <a:gd name="connsiteY1" fmla="*/ 1499594 h 1524393"/>
                  <a:gd name="connsiteX2" fmla="*/ 323231 w 1427904"/>
                  <a:gd name="connsiteY2" fmla="*/ 1321255 h 1524393"/>
                  <a:gd name="connsiteX3" fmla="*/ 772252 w 1427904"/>
                  <a:gd name="connsiteY3" fmla="*/ 3 h 1524393"/>
                  <a:gd name="connsiteX4" fmla="*/ 1182786 w 1427904"/>
                  <a:gd name="connsiteY4" fmla="*/ 1334082 h 1524393"/>
                  <a:gd name="connsiteX5" fmla="*/ 1225045 w 1427904"/>
                  <a:gd name="connsiteY5" fmla="*/ 1456933 h 1524393"/>
                  <a:gd name="connsiteX6" fmla="*/ 1272590 w 1427904"/>
                  <a:gd name="connsiteY6" fmla="*/ 1513670 h 1524393"/>
                  <a:gd name="connsiteX7" fmla="*/ 1427904 w 1427904"/>
                  <a:gd name="connsiteY7" fmla="*/ 1524003 h 1524393"/>
                  <a:gd name="connsiteX0" fmla="*/ 3979 w 1427904"/>
                  <a:gd name="connsiteY0" fmla="*/ 1508563 h 1524393"/>
                  <a:gd name="connsiteX1" fmla="*/ 139647 w 1427904"/>
                  <a:gd name="connsiteY1" fmla="*/ 1499594 h 1524393"/>
                  <a:gd name="connsiteX2" fmla="*/ 323231 w 1427904"/>
                  <a:gd name="connsiteY2" fmla="*/ 1321255 h 1524393"/>
                  <a:gd name="connsiteX3" fmla="*/ 772252 w 1427904"/>
                  <a:gd name="connsiteY3" fmla="*/ 3 h 1524393"/>
                  <a:gd name="connsiteX4" fmla="*/ 1182786 w 1427904"/>
                  <a:gd name="connsiteY4" fmla="*/ 1334082 h 1524393"/>
                  <a:gd name="connsiteX5" fmla="*/ 1225045 w 1427904"/>
                  <a:gd name="connsiteY5" fmla="*/ 1456933 h 1524393"/>
                  <a:gd name="connsiteX6" fmla="*/ 1272590 w 1427904"/>
                  <a:gd name="connsiteY6" fmla="*/ 1513670 h 1524393"/>
                  <a:gd name="connsiteX7" fmla="*/ 1427904 w 1427904"/>
                  <a:gd name="connsiteY7" fmla="*/ 1524003 h 1524393"/>
                  <a:gd name="connsiteX0" fmla="*/ 3979 w 1427904"/>
                  <a:gd name="connsiteY0" fmla="*/ 1508563 h 1524393"/>
                  <a:gd name="connsiteX1" fmla="*/ 139647 w 1427904"/>
                  <a:gd name="connsiteY1" fmla="*/ 1499594 h 1524393"/>
                  <a:gd name="connsiteX2" fmla="*/ 323231 w 1427904"/>
                  <a:gd name="connsiteY2" fmla="*/ 1321255 h 1524393"/>
                  <a:gd name="connsiteX3" fmla="*/ 772252 w 1427904"/>
                  <a:gd name="connsiteY3" fmla="*/ 3 h 1524393"/>
                  <a:gd name="connsiteX4" fmla="*/ 1182786 w 1427904"/>
                  <a:gd name="connsiteY4" fmla="*/ 1334082 h 1524393"/>
                  <a:gd name="connsiteX5" fmla="*/ 1225045 w 1427904"/>
                  <a:gd name="connsiteY5" fmla="*/ 1456933 h 1524393"/>
                  <a:gd name="connsiteX6" fmla="*/ 1272590 w 1427904"/>
                  <a:gd name="connsiteY6" fmla="*/ 1513670 h 1524393"/>
                  <a:gd name="connsiteX7" fmla="*/ 1427904 w 1427904"/>
                  <a:gd name="connsiteY7" fmla="*/ 1524003 h 1524393"/>
                  <a:gd name="connsiteX0" fmla="*/ 3979 w 1427904"/>
                  <a:gd name="connsiteY0" fmla="*/ 1508563 h 1524393"/>
                  <a:gd name="connsiteX1" fmla="*/ 139647 w 1427904"/>
                  <a:gd name="connsiteY1" fmla="*/ 1518894 h 1524393"/>
                  <a:gd name="connsiteX2" fmla="*/ 323231 w 1427904"/>
                  <a:gd name="connsiteY2" fmla="*/ 1321255 h 1524393"/>
                  <a:gd name="connsiteX3" fmla="*/ 772252 w 1427904"/>
                  <a:gd name="connsiteY3" fmla="*/ 3 h 1524393"/>
                  <a:gd name="connsiteX4" fmla="*/ 1182786 w 1427904"/>
                  <a:gd name="connsiteY4" fmla="*/ 1334082 h 1524393"/>
                  <a:gd name="connsiteX5" fmla="*/ 1225045 w 1427904"/>
                  <a:gd name="connsiteY5" fmla="*/ 1456933 h 1524393"/>
                  <a:gd name="connsiteX6" fmla="*/ 1272590 w 1427904"/>
                  <a:gd name="connsiteY6" fmla="*/ 1513670 h 1524393"/>
                  <a:gd name="connsiteX7" fmla="*/ 1427904 w 1427904"/>
                  <a:gd name="connsiteY7" fmla="*/ 1524003 h 1524393"/>
                  <a:gd name="connsiteX0" fmla="*/ 2499 w 1426424"/>
                  <a:gd name="connsiteY0" fmla="*/ 1508563 h 1524393"/>
                  <a:gd name="connsiteX1" fmla="*/ 138167 w 1426424"/>
                  <a:gd name="connsiteY1" fmla="*/ 1518894 h 1524393"/>
                  <a:gd name="connsiteX2" fmla="*/ 321751 w 1426424"/>
                  <a:gd name="connsiteY2" fmla="*/ 1321255 h 1524393"/>
                  <a:gd name="connsiteX3" fmla="*/ 770772 w 1426424"/>
                  <a:gd name="connsiteY3" fmla="*/ 3 h 1524393"/>
                  <a:gd name="connsiteX4" fmla="*/ 1181306 w 1426424"/>
                  <a:gd name="connsiteY4" fmla="*/ 1334082 h 1524393"/>
                  <a:gd name="connsiteX5" fmla="*/ 1223565 w 1426424"/>
                  <a:gd name="connsiteY5" fmla="*/ 1456933 h 1524393"/>
                  <a:gd name="connsiteX6" fmla="*/ 1271110 w 1426424"/>
                  <a:gd name="connsiteY6" fmla="*/ 1513670 h 1524393"/>
                  <a:gd name="connsiteX7" fmla="*/ 1426424 w 1426424"/>
                  <a:gd name="connsiteY7" fmla="*/ 1524003 h 1524393"/>
                  <a:gd name="connsiteX0" fmla="*/ 2955 w 1430740"/>
                  <a:gd name="connsiteY0" fmla="*/ 1531723 h 1534580"/>
                  <a:gd name="connsiteX1" fmla="*/ 142483 w 1430740"/>
                  <a:gd name="connsiteY1" fmla="*/ 1518894 h 1534580"/>
                  <a:gd name="connsiteX2" fmla="*/ 326067 w 1430740"/>
                  <a:gd name="connsiteY2" fmla="*/ 1321255 h 1534580"/>
                  <a:gd name="connsiteX3" fmla="*/ 775088 w 1430740"/>
                  <a:gd name="connsiteY3" fmla="*/ 3 h 1534580"/>
                  <a:gd name="connsiteX4" fmla="*/ 1185622 w 1430740"/>
                  <a:gd name="connsiteY4" fmla="*/ 1334082 h 1534580"/>
                  <a:gd name="connsiteX5" fmla="*/ 1227881 w 1430740"/>
                  <a:gd name="connsiteY5" fmla="*/ 1456933 h 1534580"/>
                  <a:gd name="connsiteX6" fmla="*/ 1275426 w 1430740"/>
                  <a:gd name="connsiteY6" fmla="*/ 1513670 h 1534580"/>
                  <a:gd name="connsiteX7" fmla="*/ 1430740 w 1430740"/>
                  <a:gd name="connsiteY7" fmla="*/ 1524003 h 1534580"/>
                  <a:gd name="connsiteX0" fmla="*/ 0 w 1427785"/>
                  <a:gd name="connsiteY0" fmla="*/ 1531723 h 1537720"/>
                  <a:gd name="connsiteX1" fmla="*/ 139528 w 1427785"/>
                  <a:gd name="connsiteY1" fmla="*/ 1518894 h 1537720"/>
                  <a:gd name="connsiteX2" fmla="*/ 323112 w 1427785"/>
                  <a:gd name="connsiteY2" fmla="*/ 1321255 h 1537720"/>
                  <a:gd name="connsiteX3" fmla="*/ 772133 w 1427785"/>
                  <a:gd name="connsiteY3" fmla="*/ 3 h 1537720"/>
                  <a:gd name="connsiteX4" fmla="*/ 1182667 w 1427785"/>
                  <a:gd name="connsiteY4" fmla="*/ 1334082 h 1537720"/>
                  <a:gd name="connsiteX5" fmla="*/ 1224926 w 1427785"/>
                  <a:gd name="connsiteY5" fmla="*/ 1456933 h 1537720"/>
                  <a:gd name="connsiteX6" fmla="*/ 1272471 w 1427785"/>
                  <a:gd name="connsiteY6" fmla="*/ 1513670 h 1537720"/>
                  <a:gd name="connsiteX7" fmla="*/ 1427785 w 1427785"/>
                  <a:gd name="connsiteY7" fmla="*/ 1524003 h 1537720"/>
                  <a:gd name="connsiteX0" fmla="*/ 0 w 1427785"/>
                  <a:gd name="connsiteY0" fmla="*/ 1531723 h 1531723"/>
                  <a:gd name="connsiteX1" fmla="*/ 139528 w 1427785"/>
                  <a:gd name="connsiteY1" fmla="*/ 1518894 h 1531723"/>
                  <a:gd name="connsiteX2" fmla="*/ 323112 w 1427785"/>
                  <a:gd name="connsiteY2" fmla="*/ 1321255 h 1531723"/>
                  <a:gd name="connsiteX3" fmla="*/ 772133 w 1427785"/>
                  <a:gd name="connsiteY3" fmla="*/ 3 h 1531723"/>
                  <a:gd name="connsiteX4" fmla="*/ 1182667 w 1427785"/>
                  <a:gd name="connsiteY4" fmla="*/ 1334082 h 1531723"/>
                  <a:gd name="connsiteX5" fmla="*/ 1224926 w 1427785"/>
                  <a:gd name="connsiteY5" fmla="*/ 1456933 h 1531723"/>
                  <a:gd name="connsiteX6" fmla="*/ 1272471 w 1427785"/>
                  <a:gd name="connsiteY6" fmla="*/ 1513670 h 1531723"/>
                  <a:gd name="connsiteX7" fmla="*/ 1427785 w 1427785"/>
                  <a:gd name="connsiteY7" fmla="*/ 1524003 h 1531723"/>
                  <a:gd name="connsiteX0" fmla="*/ 0 w 1427785"/>
                  <a:gd name="connsiteY0" fmla="*/ 1531723 h 1531723"/>
                  <a:gd name="connsiteX1" fmla="*/ 139528 w 1427785"/>
                  <a:gd name="connsiteY1" fmla="*/ 1518894 h 1531723"/>
                  <a:gd name="connsiteX2" fmla="*/ 323112 w 1427785"/>
                  <a:gd name="connsiteY2" fmla="*/ 1321255 h 1531723"/>
                  <a:gd name="connsiteX3" fmla="*/ 772133 w 1427785"/>
                  <a:gd name="connsiteY3" fmla="*/ 3 h 1531723"/>
                  <a:gd name="connsiteX4" fmla="*/ 1182667 w 1427785"/>
                  <a:gd name="connsiteY4" fmla="*/ 1334082 h 1531723"/>
                  <a:gd name="connsiteX5" fmla="*/ 1224926 w 1427785"/>
                  <a:gd name="connsiteY5" fmla="*/ 1456933 h 1531723"/>
                  <a:gd name="connsiteX6" fmla="*/ 1272471 w 1427785"/>
                  <a:gd name="connsiteY6" fmla="*/ 1513670 h 1531723"/>
                  <a:gd name="connsiteX7" fmla="*/ 1427785 w 1427785"/>
                  <a:gd name="connsiteY7" fmla="*/ 1524003 h 153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7785" h="1531723">
                    <a:moveTo>
                      <a:pt x="0" y="1531723"/>
                    </a:moveTo>
                    <a:cubicBezTo>
                      <a:pt x="43480" y="1528693"/>
                      <a:pt x="101117" y="1534671"/>
                      <a:pt x="139528" y="1518894"/>
                    </a:cubicBezTo>
                    <a:cubicBezTo>
                      <a:pt x="177939" y="1503117"/>
                      <a:pt x="267861" y="1431579"/>
                      <a:pt x="323112" y="1321255"/>
                    </a:cubicBezTo>
                    <a:cubicBezTo>
                      <a:pt x="378363" y="1210931"/>
                      <a:pt x="628874" y="-2135"/>
                      <a:pt x="772133" y="3"/>
                    </a:cubicBezTo>
                    <a:cubicBezTo>
                      <a:pt x="915392" y="2141"/>
                      <a:pt x="1165106" y="1276546"/>
                      <a:pt x="1182667" y="1334082"/>
                    </a:cubicBezTo>
                    <a:cubicBezTo>
                      <a:pt x="1200228" y="1391618"/>
                      <a:pt x="1209959" y="1427002"/>
                      <a:pt x="1224926" y="1456933"/>
                    </a:cubicBezTo>
                    <a:cubicBezTo>
                      <a:pt x="1239893" y="1486864"/>
                      <a:pt x="1238661" y="1502492"/>
                      <a:pt x="1272471" y="1513670"/>
                    </a:cubicBezTo>
                    <a:cubicBezTo>
                      <a:pt x="1306281" y="1524848"/>
                      <a:pt x="1350931" y="1525012"/>
                      <a:pt x="1427785" y="1524003"/>
                    </a:cubicBezTo>
                  </a:path>
                </a:pathLst>
              </a:cu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490217" y="1169153"/>
                <a:ext cx="3900509" cy="1962127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4778504" y="3214694"/>
              <a:ext cx="39797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/>
                  <a:cs typeface="Helvetica"/>
                </a:rPr>
                <a:t>-1                        0                      1</a:t>
              </a:r>
            </a:p>
            <a:p>
              <a:pPr algn="ctr"/>
              <a:r>
                <a:rPr lang="en-US" sz="2000" dirty="0">
                  <a:latin typeface="Helvetica"/>
                  <a:cs typeface="Helvetica"/>
                </a:rPr>
                <a:t>fitness</a:t>
              </a:r>
              <a:endParaRPr lang="en-US" sz="2400" dirty="0">
                <a:latin typeface="Helvetica"/>
                <a:cs typeface="Helvetica"/>
              </a:endParaRPr>
            </a:p>
          </p:txBody>
        </p:sp>
      </p:grpSp>
      <p:sp>
        <p:nvSpPr>
          <p:cNvPr id="33" name="Title 1"/>
          <p:cNvSpPr txBox="1">
            <a:spLocks/>
          </p:cNvSpPr>
          <p:nvPr/>
        </p:nvSpPr>
        <p:spPr>
          <a:xfrm>
            <a:off x="0" y="0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Population size has different impacts on deleterious and beneficial mutations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5A03FC-E965-A044-B669-B636725164C7}"/>
              </a:ext>
            </a:extLst>
          </p:cNvPr>
          <p:cNvGrpSpPr/>
          <p:nvPr/>
        </p:nvGrpSpPr>
        <p:grpSpPr>
          <a:xfrm>
            <a:off x="2483074" y="4346885"/>
            <a:ext cx="2357151" cy="2238243"/>
            <a:chOff x="2483074" y="4346885"/>
            <a:chExt cx="2357151" cy="2238243"/>
          </a:xfrm>
        </p:grpSpPr>
        <p:grpSp>
          <p:nvGrpSpPr>
            <p:cNvPr id="45" name="Group 44"/>
            <p:cNvGrpSpPr/>
            <p:nvPr/>
          </p:nvGrpSpPr>
          <p:grpSpPr>
            <a:xfrm>
              <a:off x="2483074" y="4346885"/>
              <a:ext cx="2357151" cy="2238243"/>
              <a:chOff x="3262079" y="4135057"/>
              <a:chExt cx="1964461" cy="2238243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546231" y="4190999"/>
                <a:ext cx="1680309" cy="16617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546231" y="5850080"/>
                <a:ext cx="1680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Small              Large </a:t>
                </a:r>
              </a:p>
              <a:p>
                <a:pPr algn="ctr"/>
                <a:r>
                  <a:rPr lang="en-US" sz="1600" dirty="0">
                    <a:latin typeface="Helvetica"/>
                    <a:cs typeface="Helvetica"/>
                  </a:rPr>
                  <a:t>Population size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16200000">
                <a:off x="2541381" y="4855755"/>
                <a:ext cx="1723549" cy="282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Helvetica"/>
                    <a:cs typeface="Helvetica"/>
                  </a:rPr>
                  <a:t>Rate of evolution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3108960" y="4730497"/>
              <a:ext cx="438912" cy="133141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26992" y="5541353"/>
              <a:ext cx="438912" cy="51419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109938" y="4287951"/>
            <a:ext cx="2357151" cy="2238243"/>
            <a:chOff x="5585937" y="4287950"/>
            <a:chExt cx="2357151" cy="2238243"/>
          </a:xfrm>
        </p:grpSpPr>
        <p:grpSp>
          <p:nvGrpSpPr>
            <p:cNvPr id="35" name="Group 34"/>
            <p:cNvGrpSpPr/>
            <p:nvPr/>
          </p:nvGrpSpPr>
          <p:grpSpPr>
            <a:xfrm>
              <a:off x="5585937" y="4287950"/>
              <a:ext cx="2357151" cy="2238243"/>
              <a:chOff x="3262079" y="4135057"/>
              <a:chExt cx="1964461" cy="2238243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3546231" y="4190999"/>
                <a:ext cx="1680309" cy="16617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46231" y="5850080"/>
                <a:ext cx="1680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Small              Large </a:t>
                </a:r>
              </a:p>
              <a:p>
                <a:pPr algn="ctr"/>
                <a:r>
                  <a:rPr lang="en-US" sz="1600" dirty="0">
                    <a:latin typeface="Helvetica"/>
                    <a:cs typeface="Helvetica"/>
                  </a:rPr>
                  <a:t>Population size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6200000">
                <a:off x="2541381" y="4855755"/>
                <a:ext cx="1723549" cy="282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Helvetica"/>
                    <a:cs typeface="Helvetica"/>
                  </a:rPr>
                  <a:t>Rate of evolution</a:t>
                </a: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6211824" y="5611778"/>
              <a:ext cx="438912" cy="39119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29856" y="4671562"/>
              <a:ext cx="438912" cy="132504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540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F7319C-EAFC-A148-AA89-A75617B1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BC65-F497-FD44-8E7A-0FF921DAC53F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A8C1B-EE3E-3D49-872A-9360D4A20225}"/>
              </a:ext>
            </a:extLst>
          </p:cNvPr>
          <p:cNvSpPr txBox="1"/>
          <p:nvPr/>
        </p:nvSpPr>
        <p:spPr>
          <a:xfrm>
            <a:off x="694479" y="740779"/>
            <a:ext cx="985797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Chromosome number in beetles (observational and comparative)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lvl="1"/>
            <a:r>
              <a:rPr lang="en-US" sz="2000" dirty="0"/>
              <a:t>What is the fitness of mutations that change chromosome number?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Sexual antagonistic mutations (theory and experimental)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lvl="1"/>
            <a:r>
              <a:rPr lang="en-US" sz="2000" dirty="0"/>
              <a:t>Can we find mutations that impact only one sex or have different fitness in the sexes?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15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527370" y="2822439"/>
          <a:ext cx="722740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3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High N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Low N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Winged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Wingless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Outbreeding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Sibmating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Generalist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Specialist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Continental Distribution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Island Distribution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527370" y="3854346"/>
            <a:ext cx="7227406" cy="3810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27370" y="4254648"/>
            <a:ext cx="7227406" cy="3810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Some traits are associated with population size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7370" y="4709674"/>
            <a:ext cx="7227406" cy="3810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02710" y="3372560"/>
            <a:ext cx="7227406" cy="3810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420430" y="6347282"/>
            <a:ext cx="1205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Wright 1969</a:t>
            </a:r>
          </a:p>
          <a:p>
            <a:pPr algn="r"/>
            <a:r>
              <a:rPr lang="en-US" sz="1200" dirty="0"/>
              <a:t>Petitpierre 1987</a:t>
            </a:r>
          </a:p>
        </p:txBody>
      </p:sp>
    </p:spTree>
    <p:extLst>
      <p:ext uri="{BB962C8B-B14F-4D97-AF65-F5344CB8AC3E}">
        <p14:creationId xmlns:p14="http://schemas.microsoft.com/office/powerpoint/2010/main" val="144489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2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083676"/>
              </p:ext>
            </p:extLst>
          </p:nvPr>
        </p:nvGraphicFramePr>
        <p:xfrm>
          <a:off x="2405493" y="1539881"/>
          <a:ext cx="3860663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5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0000"/>
                          </a:solidFill>
                          <a:latin typeface="+mj-lt"/>
                        </a:rPr>
                        <a:t>Genus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+mj-lt"/>
                        </a:rPr>
                        <a:t>Sum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latin typeface="+mj-lt"/>
                        </a:rPr>
                        <a:t>N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latin typeface="+mj-lt"/>
                        </a:rPr>
                        <a:t>e</a:t>
                      </a:r>
                      <a:endParaRPr lang="en-US" sz="14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Adephaga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Bembidion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High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Cicindela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High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Times New Roman"/>
                        </a:rPr>
                        <a:t>Harpalus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High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Times New Roman"/>
                        </a:rPr>
                        <a:t>Pterostichus</a:t>
                      </a:r>
                      <a:endParaRPr lang="en-US" sz="1400" b="0" i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Calathus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Polyphaga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Diabrotica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High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Ips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Pimelia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Chrysolina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Cyrtonus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Dendroctonus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Timarcha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ＭＳ 明朝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2951" y="594814"/>
            <a:ext cx="8229600" cy="861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 composite trait for N</a:t>
            </a:r>
            <a:r>
              <a:rPr lang="en-US" sz="2800" baseline="-25000" dirty="0"/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5636" y="1400014"/>
            <a:ext cx="2189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score: 4</a:t>
            </a:r>
          </a:p>
          <a:p>
            <a:r>
              <a:rPr lang="en-US" dirty="0"/>
              <a:t>-  wingless</a:t>
            </a:r>
          </a:p>
          <a:p>
            <a:r>
              <a:rPr lang="en-US" dirty="0"/>
              <a:t>-  inbreeding</a:t>
            </a:r>
          </a:p>
          <a:p>
            <a:r>
              <a:rPr lang="en-US" dirty="0"/>
              <a:t>-  </a:t>
            </a:r>
            <a:r>
              <a:rPr lang="en-US" dirty="0" err="1"/>
              <a:t>monophagous</a:t>
            </a:r>
            <a:endParaRPr lang="en-US" dirty="0"/>
          </a:p>
          <a:p>
            <a:r>
              <a:rPr lang="en-US" dirty="0"/>
              <a:t>-  Island distribution</a:t>
            </a:r>
          </a:p>
          <a:p>
            <a:r>
              <a:rPr lang="en-US" dirty="0"/>
              <a:t>Composite score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216546" y="2817324"/>
            <a:ext cx="198413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06248" y="1921856"/>
            <a:ext cx="2718311" cy="4337146"/>
            <a:chOff x="4088930" y="2067553"/>
            <a:chExt cx="2718311" cy="4337146"/>
          </a:xfrm>
        </p:grpSpPr>
        <p:sp>
          <p:nvSpPr>
            <p:cNvPr id="6" name="Rectangle 5"/>
            <p:cNvSpPr/>
            <p:nvPr/>
          </p:nvSpPr>
          <p:spPr>
            <a:xfrm>
              <a:off x="4088930" y="2067553"/>
              <a:ext cx="2718311" cy="1727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88930" y="3962604"/>
              <a:ext cx="2718311" cy="24420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0" y="1"/>
            <a:ext cx="12192000" cy="6335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Helvetica"/>
                <a:cs typeface="Helvetica"/>
              </a:rPr>
              <a:t>Assigning population sizes based on traits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972837" y="1262952"/>
            <a:ext cx="1892409" cy="2185214"/>
            <a:chOff x="7573477" y="1296543"/>
            <a:chExt cx="1892409" cy="2185214"/>
          </a:xfrm>
        </p:grpSpPr>
        <p:sp>
          <p:nvSpPr>
            <p:cNvPr id="19" name="TextBox 18"/>
            <p:cNvSpPr txBox="1"/>
            <p:nvPr/>
          </p:nvSpPr>
          <p:spPr>
            <a:xfrm>
              <a:off x="7573477" y="1296543"/>
              <a:ext cx="157052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600" dirty="0"/>
                <a:t> </a:t>
              </a:r>
              <a:endParaRPr lang="en-US" sz="1600" baseline="-25000" dirty="0"/>
            </a:p>
            <a:p>
              <a:r>
                <a:rPr lang="en-US" sz="4000" b="1" dirty="0">
                  <a:solidFill>
                    <a:srgbClr val="660066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sz="1600" b="1" dirty="0">
                  <a:solidFill>
                    <a:srgbClr val="FF0000"/>
                  </a:solidFill>
                  <a:latin typeface="+mj-lt"/>
                  <a:ea typeface="Wingdings"/>
                  <a:cs typeface="Wingdings"/>
                  <a:sym typeface="Wingdings"/>
                </a:rPr>
                <a:t> </a:t>
              </a:r>
              <a:endParaRPr lang="en-US" sz="1600" baseline="-25000" dirty="0"/>
            </a:p>
            <a:p>
              <a:r>
                <a:rPr lang="en-US" sz="4000" b="1" dirty="0">
                  <a:solidFill>
                    <a:srgbClr val="0000FF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1600" baseline="-25000" dirty="0"/>
            </a:p>
            <a:p>
              <a:endParaRPr lang="en-US" baseline="-25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95363" y="1460133"/>
              <a:ext cx="157052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N</a:t>
              </a:r>
              <a:r>
                <a:rPr lang="en-US" baseline="-25000" dirty="0"/>
                <a:t>e</a:t>
              </a:r>
            </a:p>
            <a:p>
              <a:endParaRPr lang="en-US" sz="1600" baseline="-25000" dirty="0"/>
            </a:p>
            <a:p>
              <a:endParaRPr lang="en-US" baseline="-25000" dirty="0"/>
            </a:p>
            <a:p>
              <a:r>
                <a:rPr lang="en-US" dirty="0"/>
                <a:t>Medium N</a:t>
              </a:r>
              <a:r>
                <a:rPr lang="en-US" baseline="-25000" dirty="0"/>
                <a:t>e</a:t>
              </a:r>
            </a:p>
            <a:p>
              <a:endParaRPr lang="en-US" sz="1400" baseline="-25000" dirty="0"/>
            </a:p>
            <a:p>
              <a:endParaRPr lang="en-US" baseline="-25000" dirty="0"/>
            </a:p>
            <a:p>
              <a:r>
                <a:rPr lang="en-US" dirty="0"/>
                <a:t>High N</a:t>
              </a:r>
              <a:r>
                <a:rPr lang="en-US" baseline="-25000" dirty="0"/>
                <a:t>e</a:t>
              </a:r>
            </a:p>
            <a:p>
              <a:endParaRPr lang="en-US" baseline="-250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799248" y="1954145"/>
            <a:ext cx="3227306" cy="4354058"/>
            <a:chOff x="2849403" y="1954145"/>
            <a:chExt cx="3227306" cy="4354058"/>
          </a:xfrm>
        </p:grpSpPr>
        <p:sp>
          <p:nvSpPr>
            <p:cNvPr id="17" name="Rectangle 16"/>
            <p:cNvSpPr/>
            <p:nvPr/>
          </p:nvSpPr>
          <p:spPr>
            <a:xfrm>
              <a:off x="2849403" y="3413441"/>
              <a:ext cx="3227306" cy="326026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49403" y="1954145"/>
              <a:ext cx="3227306" cy="1025575"/>
            </a:xfrm>
            <a:prstGeom prst="rect">
              <a:avLst/>
            </a:prstGeom>
            <a:solidFill>
              <a:srgbClr val="1501FF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49403" y="4109014"/>
              <a:ext cx="3227306" cy="79993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49403" y="4933420"/>
              <a:ext cx="3227306" cy="1374783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849403" y="3020743"/>
              <a:ext cx="3227306" cy="369547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49403" y="3812163"/>
              <a:ext cx="3227306" cy="267403"/>
            </a:xfrm>
            <a:prstGeom prst="rect">
              <a:avLst/>
            </a:prstGeom>
            <a:solidFill>
              <a:srgbClr val="1501FF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AA08BD-6308-344F-B3F4-0D47EB890757}"/>
              </a:ext>
            </a:extLst>
          </p:cNvPr>
          <p:cNvSpPr txBox="1"/>
          <p:nvPr/>
        </p:nvSpPr>
        <p:spPr>
          <a:xfrm>
            <a:off x="7046372" y="3944761"/>
            <a:ext cx="4409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groups should show the most changes in chromosome number if changes are neutral, deleterious, or beneficial?</a:t>
            </a:r>
          </a:p>
        </p:txBody>
      </p:sp>
    </p:spTree>
    <p:extLst>
      <p:ext uri="{BB962C8B-B14F-4D97-AF65-F5344CB8AC3E}">
        <p14:creationId xmlns:p14="http://schemas.microsoft.com/office/powerpoint/2010/main" val="71732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3798</TotalTime>
  <Words>966</Words>
  <Application>Microsoft Macintosh PowerPoint</Application>
  <PresentationFormat>Widescreen</PresentationFormat>
  <Paragraphs>290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ＭＳ 明朝</vt:lpstr>
      <vt:lpstr>Arial</vt:lpstr>
      <vt:lpstr>Calibri</vt:lpstr>
      <vt:lpstr>Calibri Light</vt:lpstr>
      <vt:lpstr>Cambria Math</vt:lpstr>
      <vt:lpstr>Helvetica</vt:lpstr>
      <vt:lpstr>Times New Roman</vt:lpstr>
      <vt:lpstr>Wingdings</vt:lpstr>
      <vt:lpstr>Office Theme</vt:lpstr>
      <vt:lpstr>Effective Population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Heath Blackmon</dc:creator>
  <cp:lastModifiedBy>Heath Blackmon</cp:lastModifiedBy>
  <cp:revision>21</cp:revision>
  <dcterms:created xsi:type="dcterms:W3CDTF">2019-03-26T15:22:18Z</dcterms:created>
  <dcterms:modified xsi:type="dcterms:W3CDTF">2019-03-29T16:31:54Z</dcterms:modified>
</cp:coreProperties>
</file>